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3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4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5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8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9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20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21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2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3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theme/theme24.xml" ContentType="application/vnd.openxmlformats-officedocument.theme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26.xml" ContentType="application/vnd.openxmlformats-officedocument.theme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theme/theme27.xml" ContentType="application/vnd.openxmlformats-officedocument.theme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theme/theme28.xml" ContentType="application/vnd.openxmlformats-officedocument.theme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theme/theme29.xml" ContentType="application/vnd.openxmlformats-officedocument.theme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46" r:id="rId6"/>
    <p:sldMasterId id="2147484859" r:id="rId7"/>
    <p:sldMasterId id="2147484969" r:id="rId8"/>
    <p:sldMasterId id="2147484995" r:id="rId9"/>
    <p:sldMasterId id="2147485008" r:id="rId10"/>
    <p:sldMasterId id="2147485198" r:id="rId11"/>
    <p:sldMasterId id="2147485210" r:id="rId12"/>
    <p:sldMasterId id="2147485223" r:id="rId13"/>
    <p:sldMasterId id="2147485236" r:id="rId14"/>
    <p:sldMasterId id="2147485248" r:id="rId15"/>
    <p:sldMasterId id="2147485261" r:id="rId16"/>
    <p:sldMasterId id="2147485274" r:id="rId17"/>
    <p:sldMasterId id="2147485287" r:id="rId18"/>
    <p:sldMasterId id="2147485299" r:id="rId19"/>
    <p:sldMasterId id="2147485311" r:id="rId20"/>
    <p:sldMasterId id="2147485324" r:id="rId21"/>
    <p:sldMasterId id="2147485337" r:id="rId22"/>
    <p:sldMasterId id="2147485349" r:id="rId23"/>
    <p:sldMasterId id="2147485361" r:id="rId24"/>
    <p:sldMasterId id="2147485373" r:id="rId25"/>
    <p:sldMasterId id="2147485386" r:id="rId26"/>
    <p:sldMasterId id="2147485399" r:id="rId27"/>
    <p:sldMasterId id="2147485412" r:id="rId28"/>
    <p:sldMasterId id="2147485424" r:id="rId29"/>
    <p:sldMasterId id="2147485437" r:id="rId30"/>
  </p:sldMasterIdLst>
  <p:notesMasterIdLst>
    <p:notesMasterId r:id="rId176"/>
  </p:notesMasterIdLst>
  <p:sldIdLst>
    <p:sldId id="284" r:id="rId31"/>
    <p:sldId id="5288" r:id="rId32"/>
    <p:sldId id="4678" r:id="rId33"/>
    <p:sldId id="4697" r:id="rId34"/>
    <p:sldId id="2558" r:id="rId35"/>
    <p:sldId id="2559" r:id="rId36"/>
    <p:sldId id="5657" r:id="rId37"/>
    <p:sldId id="2560" r:id="rId38"/>
    <p:sldId id="2561" r:id="rId39"/>
    <p:sldId id="2562" r:id="rId40"/>
    <p:sldId id="2563" r:id="rId41"/>
    <p:sldId id="2564" r:id="rId42"/>
    <p:sldId id="2565" r:id="rId43"/>
    <p:sldId id="2566" r:id="rId44"/>
    <p:sldId id="2567" r:id="rId45"/>
    <p:sldId id="2568" r:id="rId46"/>
    <p:sldId id="5664" r:id="rId47"/>
    <p:sldId id="2570" r:id="rId48"/>
    <p:sldId id="2573" r:id="rId49"/>
    <p:sldId id="2689" r:id="rId50"/>
    <p:sldId id="2690" r:id="rId51"/>
    <p:sldId id="2691" r:id="rId52"/>
    <p:sldId id="2692" r:id="rId53"/>
    <p:sldId id="2575" r:id="rId54"/>
    <p:sldId id="2586" r:id="rId55"/>
    <p:sldId id="5655" r:id="rId56"/>
    <p:sldId id="5656" r:id="rId57"/>
    <p:sldId id="5289" r:id="rId58"/>
    <p:sldId id="5659" r:id="rId59"/>
    <p:sldId id="5290" r:id="rId60"/>
    <p:sldId id="1460" r:id="rId61"/>
    <p:sldId id="1461" r:id="rId62"/>
    <p:sldId id="5154" r:id="rId63"/>
    <p:sldId id="5155" r:id="rId64"/>
    <p:sldId id="3773" r:id="rId65"/>
    <p:sldId id="4901" r:id="rId66"/>
    <p:sldId id="5291" r:id="rId67"/>
    <p:sldId id="1517" r:id="rId68"/>
    <p:sldId id="1505" r:id="rId69"/>
    <p:sldId id="1518" r:id="rId70"/>
    <p:sldId id="1519" r:id="rId71"/>
    <p:sldId id="5653" r:id="rId72"/>
    <p:sldId id="5658" r:id="rId73"/>
    <p:sldId id="5660" r:id="rId74"/>
    <p:sldId id="5661" r:id="rId75"/>
    <p:sldId id="5293" r:id="rId76"/>
    <p:sldId id="656" r:id="rId77"/>
    <p:sldId id="5294" r:id="rId78"/>
    <p:sldId id="5299" r:id="rId79"/>
    <p:sldId id="5300" r:id="rId80"/>
    <p:sldId id="5654" r:id="rId81"/>
    <p:sldId id="5298" r:id="rId82"/>
    <p:sldId id="743" r:id="rId83"/>
    <p:sldId id="749" r:id="rId84"/>
    <p:sldId id="759" r:id="rId85"/>
    <p:sldId id="5662" r:id="rId86"/>
    <p:sldId id="5663" r:id="rId87"/>
    <p:sldId id="4696" r:id="rId88"/>
    <p:sldId id="5721" r:id="rId89"/>
    <p:sldId id="4436" r:id="rId90"/>
    <p:sldId id="5296" r:id="rId91"/>
    <p:sldId id="5295" r:id="rId92"/>
    <p:sldId id="5297" r:id="rId93"/>
    <p:sldId id="5719" r:id="rId94"/>
    <p:sldId id="5292" r:id="rId95"/>
    <p:sldId id="5076" r:id="rId96"/>
    <p:sldId id="5077" r:id="rId97"/>
    <p:sldId id="5078" r:id="rId98"/>
    <p:sldId id="5061" r:id="rId99"/>
    <p:sldId id="5665" r:id="rId100"/>
    <p:sldId id="5666" r:id="rId101"/>
    <p:sldId id="5667" r:id="rId102"/>
    <p:sldId id="5668" r:id="rId103"/>
    <p:sldId id="5669" r:id="rId104"/>
    <p:sldId id="5670" r:id="rId105"/>
    <p:sldId id="5671" r:id="rId106"/>
    <p:sldId id="5672" r:id="rId107"/>
    <p:sldId id="5673" r:id="rId108"/>
    <p:sldId id="5674" r:id="rId109"/>
    <p:sldId id="5675" r:id="rId110"/>
    <p:sldId id="5676" r:id="rId111"/>
    <p:sldId id="5677" r:id="rId112"/>
    <p:sldId id="5678" r:id="rId113"/>
    <p:sldId id="5679" r:id="rId114"/>
    <p:sldId id="5680" r:id="rId115"/>
    <p:sldId id="5681" r:id="rId116"/>
    <p:sldId id="5682" r:id="rId117"/>
    <p:sldId id="5683" r:id="rId118"/>
    <p:sldId id="5684" r:id="rId119"/>
    <p:sldId id="5685" r:id="rId120"/>
    <p:sldId id="5686" r:id="rId121"/>
    <p:sldId id="5687" r:id="rId122"/>
    <p:sldId id="5688" r:id="rId123"/>
    <p:sldId id="5689" r:id="rId124"/>
    <p:sldId id="5690" r:id="rId125"/>
    <p:sldId id="5691" r:id="rId126"/>
    <p:sldId id="5692" r:id="rId127"/>
    <p:sldId id="5693" r:id="rId128"/>
    <p:sldId id="5724" r:id="rId129"/>
    <p:sldId id="5725" r:id="rId130"/>
    <p:sldId id="5694" r:id="rId131"/>
    <p:sldId id="5695" r:id="rId132"/>
    <p:sldId id="5696" r:id="rId133"/>
    <p:sldId id="5697" r:id="rId134"/>
    <p:sldId id="5698" r:id="rId135"/>
    <p:sldId id="5699" r:id="rId136"/>
    <p:sldId id="5700" r:id="rId137"/>
    <p:sldId id="5701" r:id="rId138"/>
    <p:sldId id="5702" r:id="rId139"/>
    <p:sldId id="5703" r:id="rId140"/>
    <p:sldId id="5704" r:id="rId141"/>
    <p:sldId id="5705" r:id="rId142"/>
    <p:sldId id="5706" r:id="rId143"/>
    <p:sldId id="5707" r:id="rId144"/>
    <p:sldId id="5708" r:id="rId145"/>
    <p:sldId id="5709" r:id="rId146"/>
    <p:sldId id="5710" r:id="rId147"/>
    <p:sldId id="5711" r:id="rId148"/>
    <p:sldId id="5712" r:id="rId149"/>
    <p:sldId id="5722" r:id="rId150"/>
    <p:sldId id="5723" r:id="rId151"/>
    <p:sldId id="5713" r:id="rId152"/>
    <p:sldId id="5714" r:id="rId153"/>
    <p:sldId id="5715" r:id="rId154"/>
    <p:sldId id="5716" r:id="rId155"/>
    <p:sldId id="998" r:id="rId156"/>
    <p:sldId id="975" r:id="rId157"/>
    <p:sldId id="976" r:id="rId158"/>
    <p:sldId id="1045" r:id="rId159"/>
    <p:sldId id="996" r:id="rId160"/>
    <p:sldId id="994" r:id="rId161"/>
    <p:sldId id="995" r:id="rId162"/>
    <p:sldId id="1041" r:id="rId163"/>
    <p:sldId id="1042" r:id="rId164"/>
    <p:sldId id="981" r:id="rId165"/>
    <p:sldId id="1044" r:id="rId166"/>
    <p:sldId id="1043" r:id="rId167"/>
    <p:sldId id="5718" r:id="rId168"/>
    <p:sldId id="631" r:id="rId169"/>
    <p:sldId id="642" r:id="rId170"/>
    <p:sldId id="710" r:id="rId171"/>
    <p:sldId id="643" r:id="rId172"/>
    <p:sldId id="644" r:id="rId173"/>
    <p:sldId id="645" r:id="rId174"/>
    <p:sldId id="647" r:id="rId17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02"/>
    <p:restoredTop sz="94700"/>
  </p:normalViewPr>
  <p:slideViewPr>
    <p:cSldViewPr>
      <p:cViewPr varScale="1">
        <p:scale>
          <a:sx n="102" d="100"/>
          <a:sy n="102" d="100"/>
        </p:scale>
        <p:origin x="182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87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2.xml"/><Relationship Id="rId63" Type="http://schemas.openxmlformats.org/officeDocument/2006/relationships/slide" Target="slides/slide33.xml"/><Relationship Id="rId84" Type="http://schemas.openxmlformats.org/officeDocument/2006/relationships/slide" Target="slides/slide54.xml"/><Relationship Id="rId138" Type="http://schemas.openxmlformats.org/officeDocument/2006/relationships/slide" Target="slides/slide108.xml"/><Relationship Id="rId159" Type="http://schemas.openxmlformats.org/officeDocument/2006/relationships/slide" Target="slides/slide129.xml"/><Relationship Id="rId170" Type="http://schemas.openxmlformats.org/officeDocument/2006/relationships/slide" Target="slides/slide140.xml"/><Relationship Id="rId107" Type="http://schemas.openxmlformats.org/officeDocument/2006/relationships/slide" Target="slides/slide7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.xml"/><Relationship Id="rId53" Type="http://schemas.openxmlformats.org/officeDocument/2006/relationships/slide" Target="slides/slide23.xml"/><Relationship Id="rId74" Type="http://schemas.openxmlformats.org/officeDocument/2006/relationships/slide" Target="slides/slide44.xml"/><Relationship Id="rId128" Type="http://schemas.openxmlformats.org/officeDocument/2006/relationships/slide" Target="slides/slide98.xml"/><Relationship Id="rId149" Type="http://schemas.openxmlformats.org/officeDocument/2006/relationships/slide" Target="slides/slide119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65.xml"/><Relationship Id="rId160" Type="http://schemas.openxmlformats.org/officeDocument/2006/relationships/slide" Target="slides/slide130.xml"/><Relationship Id="rId22" Type="http://schemas.openxmlformats.org/officeDocument/2006/relationships/slideMaster" Target="slideMasters/slideMaster22.xml"/><Relationship Id="rId43" Type="http://schemas.openxmlformats.org/officeDocument/2006/relationships/slide" Target="slides/slide13.xml"/><Relationship Id="rId64" Type="http://schemas.openxmlformats.org/officeDocument/2006/relationships/slide" Target="slides/slide34.xml"/><Relationship Id="rId118" Type="http://schemas.openxmlformats.org/officeDocument/2006/relationships/slide" Target="slides/slide88.xml"/><Relationship Id="rId139" Type="http://schemas.openxmlformats.org/officeDocument/2006/relationships/slide" Target="slides/slide109.xml"/><Relationship Id="rId85" Type="http://schemas.openxmlformats.org/officeDocument/2006/relationships/slide" Target="slides/slide55.xml"/><Relationship Id="rId150" Type="http://schemas.openxmlformats.org/officeDocument/2006/relationships/slide" Target="slides/slide120.xml"/><Relationship Id="rId171" Type="http://schemas.openxmlformats.org/officeDocument/2006/relationships/slide" Target="slides/slide141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3.xml"/><Relationship Id="rId108" Type="http://schemas.openxmlformats.org/officeDocument/2006/relationships/slide" Target="slides/slide78.xml"/><Relationship Id="rId129" Type="http://schemas.openxmlformats.org/officeDocument/2006/relationships/slide" Target="slides/slide99.xml"/><Relationship Id="rId54" Type="http://schemas.openxmlformats.org/officeDocument/2006/relationships/slide" Target="slides/slide24.xml"/><Relationship Id="rId75" Type="http://schemas.openxmlformats.org/officeDocument/2006/relationships/slide" Target="slides/slide45.xml"/><Relationship Id="rId96" Type="http://schemas.openxmlformats.org/officeDocument/2006/relationships/slide" Target="slides/slide66.xml"/><Relationship Id="rId140" Type="http://schemas.openxmlformats.org/officeDocument/2006/relationships/slide" Target="slides/slide110.xml"/><Relationship Id="rId161" Type="http://schemas.openxmlformats.org/officeDocument/2006/relationships/slide" Target="slides/slide13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19.xml"/><Relationship Id="rId114" Type="http://schemas.openxmlformats.org/officeDocument/2006/relationships/slide" Target="slides/slide84.xml"/><Relationship Id="rId119" Type="http://schemas.openxmlformats.org/officeDocument/2006/relationships/slide" Target="slides/slide89.xml"/><Relationship Id="rId44" Type="http://schemas.openxmlformats.org/officeDocument/2006/relationships/slide" Target="slides/slide14.xml"/><Relationship Id="rId60" Type="http://schemas.openxmlformats.org/officeDocument/2006/relationships/slide" Target="slides/slide30.xml"/><Relationship Id="rId65" Type="http://schemas.openxmlformats.org/officeDocument/2006/relationships/slide" Target="slides/slide35.xml"/><Relationship Id="rId81" Type="http://schemas.openxmlformats.org/officeDocument/2006/relationships/slide" Target="slides/slide51.xml"/><Relationship Id="rId86" Type="http://schemas.openxmlformats.org/officeDocument/2006/relationships/slide" Target="slides/slide56.xml"/><Relationship Id="rId130" Type="http://schemas.openxmlformats.org/officeDocument/2006/relationships/slide" Target="slides/slide100.xml"/><Relationship Id="rId135" Type="http://schemas.openxmlformats.org/officeDocument/2006/relationships/slide" Target="slides/slide105.xml"/><Relationship Id="rId151" Type="http://schemas.openxmlformats.org/officeDocument/2006/relationships/slide" Target="slides/slide121.xml"/><Relationship Id="rId156" Type="http://schemas.openxmlformats.org/officeDocument/2006/relationships/slide" Target="slides/slide126.xml"/><Relationship Id="rId177" Type="http://schemas.openxmlformats.org/officeDocument/2006/relationships/presProps" Target="presProps.xml"/><Relationship Id="rId172" Type="http://schemas.openxmlformats.org/officeDocument/2006/relationships/slide" Target="slides/slide142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9.xml"/><Relationship Id="rId109" Type="http://schemas.openxmlformats.org/officeDocument/2006/relationships/slide" Target="slides/slide79.xml"/><Relationship Id="rId34" Type="http://schemas.openxmlformats.org/officeDocument/2006/relationships/slide" Target="slides/slide4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76" Type="http://schemas.openxmlformats.org/officeDocument/2006/relationships/slide" Target="slides/slide46.xml"/><Relationship Id="rId97" Type="http://schemas.openxmlformats.org/officeDocument/2006/relationships/slide" Target="slides/slide67.xml"/><Relationship Id="rId104" Type="http://schemas.openxmlformats.org/officeDocument/2006/relationships/slide" Target="slides/slide74.xml"/><Relationship Id="rId120" Type="http://schemas.openxmlformats.org/officeDocument/2006/relationships/slide" Target="slides/slide90.xml"/><Relationship Id="rId125" Type="http://schemas.openxmlformats.org/officeDocument/2006/relationships/slide" Target="slides/slide95.xml"/><Relationship Id="rId141" Type="http://schemas.openxmlformats.org/officeDocument/2006/relationships/slide" Target="slides/slide111.xml"/><Relationship Id="rId146" Type="http://schemas.openxmlformats.org/officeDocument/2006/relationships/slide" Target="slides/slide116.xml"/><Relationship Id="rId167" Type="http://schemas.openxmlformats.org/officeDocument/2006/relationships/slide" Target="slides/slide13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1.xml"/><Relationship Id="rId92" Type="http://schemas.openxmlformats.org/officeDocument/2006/relationships/slide" Target="slides/slide62.xml"/><Relationship Id="rId162" Type="http://schemas.openxmlformats.org/officeDocument/2006/relationships/slide" Target="slides/slide13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66" Type="http://schemas.openxmlformats.org/officeDocument/2006/relationships/slide" Target="slides/slide36.xml"/><Relationship Id="rId87" Type="http://schemas.openxmlformats.org/officeDocument/2006/relationships/slide" Target="slides/slide57.xml"/><Relationship Id="rId110" Type="http://schemas.openxmlformats.org/officeDocument/2006/relationships/slide" Target="slides/slide80.xml"/><Relationship Id="rId115" Type="http://schemas.openxmlformats.org/officeDocument/2006/relationships/slide" Target="slides/slide85.xml"/><Relationship Id="rId131" Type="http://schemas.openxmlformats.org/officeDocument/2006/relationships/slide" Target="slides/slide101.xml"/><Relationship Id="rId136" Type="http://schemas.openxmlformats.org/officeDocument/2006/relationships/slide" Target="slides/slide106.xml"/><Relationship Id="rId157" Type="http://schemas.openxmlformats.org/officeDocument/2006/relationships/slide" Target="slides/slide127.xml"/><Relationship Id="rId178" Type="http://schemas.openxmlformats.org/officeDocument/2006/relationships/viewProps" Target="viewProps.xml"/><Relationship Id="rId61" Type="http://schemas.openxmlformats.org/officeDocument/2006/relationships/slide" Target="slides/slide31.xml"/><Relationship Id="rId82" Type="http://schemas.openxmlformats.org/officeDocument/2006/relationships/slide" Target="slides/slide52.xml"/><Relationship Id="rId152" Type="http://schemas.openxmlformats.org/officeDocument/2006/relationships/slide" Target="slides/slide122.xml"/><Relationship Id="rId173" Type="http://schemas.openxmlformats.org/officeDocument/2006/relationships/slide" Target="slides/slide14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Relationship Id="rId56" Type="http://schemas.openxmlformats.org/officeDocument/2006/relationships/slide" Target="slides/slide26.xml"/><Relationship Id="rId77" Type="http://schemas.openxmlformats.org/officeDocument/2006/relationships/slide" Target="slides/slide47.xml"/><Relationship Id="rId100" Type="http://schemas.openxmlformats.org/officeDocument/2006/relationships/slide" Target="slides/slide70.xml"/><Relationship Id="rId105" Type="http://schemas.openxmlformats.org/officeDocument/2006/relationships/slide" Target="slides/slide75.xml"/><Relationship Id="rId126" Type="http://schemas.openxmlformats.org/officeDocument/2006/relationships/slide" Target="slides/slide96.xml"/><Relationship Id="rId147" Type="http://schemas.openxmlformats.org/officeDocument/2006/relationships/slide" Target="slides/slide117.xml"/><Relationship Id="rId168" Type="http://schemas.openxmlformats.org/officeDocument/2006/relationships/slide" Target="slides/slide13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1.xml"/><Relationship Id="rId72" Type="http://schemas.openxmlformats.org/officeDocument/2006/relationships/slide" Target="slides/slide42.xml"/><Relationship Id="rId93" Type="http://schemas.openxmlformats.org/officeDocument/2006/relationships/slide" Target="slides/slide63.xml"/><Relationship Id="rId98" Type="http://schemas.openxmlformats.org/officeDocument/2006/relationships/slide" Target="slides/slide68.xml"/><Relationship Id="rId121" Type="http://schemas.openxmlformats.org/officeDocument/2006/relationships/slide" Target="slides/slide91.xml"/><Relationship Id="rId142" Type="http://schemas.openxmlformats.org/officeDocument/2006/relationships/slide" Target="slides/slide112.xml"/><Relationship Id="rId163" Type="http://schemas.openxmlformats.org/officeDocument/2006/relationships/slide" Target="slides/slide133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6.xml"/><Relationship Id="rId67" Type="http://schemas.openxmlformats.org/officeDocument/2006/relationships/slide" Target="slides/slide37.xml"/><Relationship Id="rId116" Type="http://schemas.openxmlformats.org/officeDocument/2006/relationships/slide" Target="slides/slide86.xml"/><Relationship Id="rId137" Type="http://schemas.openxmlformats.org/officeDocument/2006/relationships/slide" Target="slides/slide107.xml"/><Relationship Id="rId158" Type="http://schemas.openxmlformats.org/officeDocument/2006/relationships/slide" Target="slides/slide128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1.xml"/><Relationship Id="rId62" Type="http://schemas.openxmlformats.org/officeDocument/2006/relationships/slide" Target="slides/slide32.xml"/><Relationship Id="rId83" Type="http://schemas.openxmlformats.org/officeDocument/2006/relationships/slide" Target="slides/slide53.xml"/><Relationship Id="rId88" Type="http://schemas.openxmlformats.org/officeDocument/2006/relationships/slide" Target="slides/slide58.xml"/><Relationship Id="rId111" Type="http://schemas.openxmlformats.org/officeDocument/2006/relationships/slide" Target="slides/slide81.xml"/><Relationship Id="rId132" Type="http://schemas.openxmlformats.org/officeDocument/2006/relationships/slide" Target="slides/slide102.xml"/><Relationship Id="rId153" Type="http://schemas.openxmlformats.org/officeDocument/2006/relationships/slide" Target="slides/slide123.xml"/><Relationship Id="rId174" Type="http://schemas.openxmlformats.org/officeDocument/2006/relationships/slide" Target="slides/slide144.xml"/><Relationship Id="rId179" Type="http://schemas.openxmlformats.org/officeDocument/2006/relationships/theme" Target="theme/theme1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6.xml"/><Relationship Id="rId57" Type="http://schemas.openxmlformats.org/officeDocument/2006/relationships/slide" Target="slides/slide27.xml"/><Relationship Id="rId106" Type="http://schemas.openxmlformats.org/officeDocument/2006/relationships/slide" Target="slides/slide76.xml"/><Relationship Id="rId127" Type="http://schemas.openxmlformats.org/officeDocument/2006/relationships/slide" Target="slides/slide9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.xml"/><Relationship Id="rId52" Type="http://schemas.openxmlformats.org/officeDocument/2006/relationships/slide" Target="slides/slide22.xml"/><Relationship Id="rId73" Type="http://schemas.openxmlformats.org/officeDocument/2006/relationships/slide" Target="slides/slide43.xml"/><Relationship Id="rId78" Type="http://schemas.openxmlformats.org/officeDocument/2006/relationships/slide" Target="slides/slide48.xml"/><Relationship Id="rId94" Type="http://schemas.openxmlformats.org/officeDocument/2006/relationships/slide" Target="slides/slide64.xml"/><Relationship Id="rId99" Type="http://schemas.openxmlformats.org/officeDocument/2006/relationships/slide" Target="slides/slide69.xml"/><Relationship Id="rId101" Type="http://schemas.openxmlformats.org/officeDocument/2006/relationships/slide" Target="slides/slide71.xml"/><Relationship Id="rId122" Type="http://schemas.openxmlformats.org/officeDocument/2006/relationships/slide" Target="slides/slide92.xml"/><Relationship Id="rId143" Type="http://schemas.openxmlformats.org/officeDocument/2006/relationships/slide" Target="slides/slide113.xml"/><Relationship Id="rId148" Type="http://schemas.openxmlformats.org/officeDocument/2006/relationships/slide" Target="slides/slide118.xml"/><Relationship Id="rId164" Type="http://schemas.openxmlformats.org/officeDocument/2006/relationships/slide" Target="slides/slide134.xml"/><Relationship Id="rId169" Type="http://schemas.openxmlformats.org/officeDocument/2006/relationships/slide" Target="slides/slide13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tableStyles" Target="tableStyles.xml"/><Relationship Id="rId26" Type="http://schemas.openxmlformats.org/officeDocument/2006/relationships/slideMaster" Target="slideMasters/slideMaster26.xml"/><Relationship Id="rId47" Type="http://schemas.openxmlformats.org/officeDocument/2006/relationships/slide" Target="slides/slide17.xml"/><Relationship Id="rId68" Type="http://schemas.openxmlformats.org/officeDocument/2006/relationships/slide" Target="slides/slide38.xml"/><Relationship Id="rId89" Type="http://schemas.openxmlformats.org/officeDocument/2006/relationships/slide" Target="slides/slide59.xml"/><Relationship Id="rId112" Type="http://schemas.openxmlformats.org/officeDocument/2006/relationships/slide" Target="slides/slide82.xml"/><Relationship Id="rId133" Type="http://schemas.openxmlformats.org/officeDocument/2006/relationships/slide" Target="slides/slide103.xml"/><Relationship Id="rId154" Type="http://schemas.openxmlformats.org/officeDocument/2006/relationships/slide" Target="slides/slide124.xml"/><Relationship Id="rId175" Type="http://schemas.openxmlformats.org/officeDocument/2006/relationships/slide" Target="slides/slide145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7.xml"/><Relationship Id="rId58" Type="http://schemas.openxmlformats.org/officeDocument/2006/relationships/slide" Target="slides/slide28.xml"/><Relationship Id="rId79" Type="http://schemas.openxmlformats.org/officeDocument/2006/relationships/slide" Target="slides/slide49.xml"/><Relationship Id="rId102" Type="http://schemas.openxmlformats.org/officeDocument/2006/relationships/slide" Target="slides/slide72.xml"/><Relationship Id="rId123" Type="http://schemas.openxmlformats.org/officeDocument/2006/relationships/slide" Target="slides/slide93.xml"/><Relationship Id="rId144" Type="http://schemas.openxmlformats.org/officeDocument/2006/relationships/slide" Target="slides/slide114.xml"/><Relationship Id="rId90" Type="http://schemas.openxmlformats.org/officeDocument/2006/relationships/slide" Target="slides/slide60.xml"/><Relationship Id="rId165" Type="http://schemas.openxmlformats.org/officeDocument/2006/relationships/slide" Target="slides/slide135.xml"/><Relationship Id="rId27" Type="http://schemas.openxmlformats.org/officeDocument/2006/relationships/slideMaster" Target="slideMasters/slideMaster27.xml"/><Relationship Id="rId48" Type="http://schemas.openxmlformats.org/officeDocument/2006/relationships/slide" Target="slides/slide18.xml"/><Relationship Id="rId69" Type="http://schemas.openxmlformats.org/officeDocument/2006/relationships/slide" Target="slides/slide39.xml"/><Relationship Id="rId113" Type="http://schemas.openxmlformats.org/officeDocument/2006/relationships/slide" Target="slides/slide83.xml"/><Relationship Id="rId134" Type="http://schemas.openxmlformats.org/officeDocument/2006/relationships/slide" Target="slides/slide104.xml"/><Relationship Id="rId80" Type="http://schemas.openxmlformats.org/officeDocument/2006/relationships/slide" Target="slides/slide50.xml"/><Relationship Id="rId155" Type="http://schemas.openxmlformats.org/officeDocument/2006/relationships/slide" Target="slides/slide125.xml"/><Relationship Id="rId176" Type="http://schemas.openxmlformats.org/officeDocument/2006/relationships/notesMaster" Target="notesMasters/notesMaster1.xml"/><Relationship Id="rId17" Type="http://schemas.openxmlformats.org/officeDocument/2006/relationships/slideMaster" Target="slideMasters/slideMaster17.xml"/><Relationship Id="rId38" Type="http://schemas.openxmlformats.org/officeDocument/2006/relationships/slide" Target="slides/slide8.xml"/><Relationship Id="rId59" Type="http://schemas.openxmlformats.org/officeDocument/2006/relationships/slide" Target="slides/slide29.xml"/><Relationship Id="rId103" Type="http://schemas.openxmlformats.org/officeDocument/2006/relationships/slide" Target="slides/slide73.xml"/><Relationship Id="rId124" Type="http://schemas.openxmlformats.org/officeDocument/2006/relationships/slide" Target="slides/slide94.xml"/><Relationship Id="rId70" Type="http://schemas.openxmlformats.org/officeDocument/2006/relationships/slide" Target="slides/slide40.xml"/><Relationship Id="rId91" Type="http://schemas.openxmlformats.org/officeDocument/2006/relationships/slide" Target="slides/slide61.xml"/><Relationship Id="rId145" Type="http://schemas.openxmlformats.org/officeDocument/2006/relationships/slide" Target="slides/slide115.xml"/><Relationship Id="rId166" Type="http://schemas.openxmlformats.org/officeDocument/2006/relationships/slide" Target="slides/slide13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E3950D-8371-8B4E-B94C-F6B4FED4248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CFECF0-CC82-6043-8453-FB2A729FF3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ichard_W._Hamming" TargetMode="External"/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en.wikipedia.org/wiki/Bell_System_Technical_Journal" TargetMode="External"/><Relationship Id="rId4" Type="http://schemas.openxmlformats.org/officeDocument/2006/relationships/hyperlink" Target="http://wayback.archive.org/web/20060525060427/http:/www.caip.rutgers.edu/~bushnell/dsdwebsite/hamming.pdf" TargetMode="Externa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ichard_W._Hammin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en.wikipedia.org/wiki/Bell_System_Technical_Journal" TargetMode="External"/><Relationship Id="rId4" Type="http://schemas.openxmlformats.org/officeDocument/2006/relationships/hyperlink" Target="http://wayback.archive.org/web/20060525060427/http:/www.caip.rutgers.edu/~bushnell/dsdwebsite/hamming.pdf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E169AF-B4C9-8340-BA18-381651FC7628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259C2D-02FE-4C64-AD33-18B082577A5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732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work, we take</a:t>
            </a:r>
            <a:r>
              <a:rPr lang="en-US" baseline="0" dirty="0"/>
              <a:t> a look at widely-used </a:t>
            </a:r>
            <a:r>
              <a:rPr lang="en-US" baseline="0" dirty="0" err="1"/>
              <a:t>google</a:t>
            </a:r>
            <a:r>
              <a:rPr lang="en-US" baseline="0" dirty="0"/>
              <a:t> consumer workloads, to figure out the major sources of energy consumption.</a:t>
            </a:r>
          </a:p>
          <a:p>
            <a:endParaRPr lang="en-US" baseline="0" dirty="0"/>
          </a:p>
          <a:p>
            <a:r>
              <a:rPr lang="en-US" baseline="0" dirty="0"/>
              <a:t>We look at Google Chrome web </a:t>
            </a:r>
            <a:r>
              <a:rPr lang="en-US" baseline="0" dirty="0" err="1"/>
              <a:t>brower</a:t>
            </a:r>
            <a:r>
              <a:rPr lang="en-US" baseline="0" dirty="0"/>
              <a:t>. We take a look at </a:t>
            </a:r>
            <a:r>
              <a:rPr lang="en-US" baseline="0" dirty="0" err="1"/>
              <a:t>Tensorflow</a:t>
            </a:r>
            <a:r>
              <a:rPr lang="en-US" baseline="0" dirty="0"/>
              <a:t>, Google’s machine learning framework, and we also take a look at two important video related workloads, video playback and video capture, both rely on Google’s vp9 codec technology.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00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5885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335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3626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1833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522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138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>
            <a:extLst>
              <a:ext uri="{FF2B5EF4-FFF2-40B4-BE49-F238E27FC236}">
                <a16:creationId xmlns:a16="http://schemas.microsoft.com/office/drawing/2014/main" id="{FB4DD9D6-639C-3643-8E82-40A227BFC3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8" name="Notes Placeholder 2">
            <a:extLst>
              <a:ext uri="{FF2B5EF4-FFF2-40B4-BE49-F238E27FC236}">
                <a16:creationId xmlns:a16="http://schemas.microsoft.com/office/drawing/2014/main" id="{E72F1107-1163-9544-AB04-6D331864E8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Algorithm: step by step procedure where each step is effectively computable (by a computer), is definite (precisely defined) – “do until fast” is not definite, and terminates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Hamming distance: number of locations in which the corresponding symbols of two equal-length strings is different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  <a:hlinkClick r:id="rId3" tooltip="Richard W. Hamming"/>
              </a:rPr>
              <a:t>Hamming, Richard W.</a:t>
            </a:r>
            <a:r>
              <a:rPr lang="en-US" altLang="en-US">
                <a:ea typeface="ＭＳ Ｐゴシック" panose="020B0600070205080204" pitchFamily="34" charset="-128"/>
              </a:rPr>
              <a:t> (1950), </a:t>
            </a:r>
            <a:r>
              <a:rPr lang="en-US" altLang="en-US">
                <a:ea typeface="ＭＳ Ｐゴシック" panose="020B0600070205080204" pitchFamily="34" charset="-128"/>
                <a:hlinkClick r:id="rId4"/>
              </a:rPr>
              <a:t>"Error detecting and error correcting codes"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  <a:hlinkClick r:id="rId5" tooltip="Bell System Technical Journal"/>
              </a:rPr>
              <a:t>Bell System Technical Journal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29</a:t>
            </a:r>
            <a:r>
              <a:rPr lang="en-US" altLang="en-US">
                <a:ea typeface="ＭＳ Ｐゴシック" panose="020B0600070205080204" pitchFamily="34" charset="-128"/>
              </a:rPr>
              <a:t> (2): 147–160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Hamming codes</a:t>
            </a: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5EF9E978-2218-D246-813A-77C8DA551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ADD6ED-B0CF-0D4F-AA61-920C78E3A49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7169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Slide Image Placeholder 1">
            <a:extLst>
              <a:ext uri="{FF2B5EF4-FFF2-40B4-BE49-F238E27FC236}">
                <a16:creationId xmlns:a16="http://schemas.microsoft.com/office/drawing/2014/main" id="{734C88C1-39D4-0240-B55B-0036E9A7B3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62" name="Notes Placeholder 2">
            <a:extLst>
              <a:ext uri="{FF2B5EF4-FFF2-40B4-BE49-F238E27FC236}">
                <a16:creationId xmlns:a16="http://schemas.microsoft.com/office/drawing/2014/main" id="{0955D309-F8B7-7F4C-9C06-8FD6BA655D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4C96C5CB-A524-D944-AE86-D8403F3C6D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703FC0-2EE2-C341-8450-B3E5AE216A4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79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Professor Mutlu</a:t>
            </a:r>
            <a:r>
              <a:rPr lang="ja-JP" altLang="en-US" dirty="0"/>
              <a:t>’</a:t>
            </a:r>
            <a:r>
              <a:rPr lang="en-US" dirty="0"/>
              <a:t>s research focus is all aspects of computer</a:t>
            </a:r>
            <a:r>
              <a:rPr lang="en-US" baseline="0" dirty="0"/>
              <a:t> </a:t>
            </a:r>
            <a:r>
              <a:rPr lang="en-US" dirty="0"/>
              <a:t>architecture, HW/SW interaction</a:t>
            </a:r>
            <a:r>
              <a:rPr lang="en-US" baseline="0" dirty="0"/>
              <a:t> and bioinformatics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He is looking for students to perform research</a:t>
            </a:r>
            <a:r>
              <a:rPr lang="en-US" baseline="0" dirty="0"/>
              <a:t> in these areas.</a:t>
            </a:r>
            <a:endParaRPr lang="en-US" dirty="0"/>
          </a:p>
          <a:p>
            <a:endParaRPr lang="en-US" dirty="0"/>
          </a:p>
          <a:p>
            <a:r>
              <a:rPr lang="en-US" dirty="0"/>
              <a:t>He and his group, SAFARI,</a:t>
            </a:r>
            <a:r>
              <a:rPr lang="en-US" baseline="0" dirty="0"/>
              <a:t> solve fundamental problems spanning:</a:t>
            </a:r>
          </a:p>
          <a:p>
            <a:endParaRPr lang="en-US" dirty="0"/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Memory, memory, memory, storage, interconnects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Parallel architectures, heterogeneous architectures, GP-GPUs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 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and assembly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pPr defTabSz="931774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His group does broad research spanning systems to logic with architecture at center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185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>
            <a:extLst>
              <a:ext uri="{FF2B5EF4-FFF2-40B4-BE49-F238E27FC236}">
                <a16:creationId xmlns:a16="http://schemas.microsoft.com/office/drawing/2014/main" id="{FB4DD9D6-639C-3643-8E82-40A227BFC3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8" name="Notes Placeholder 2">
            <a:extLst>
              <a:ext uri="{FF2B5EF4-FFF2-40B4-BE49-F238E27FC236}">
                <a16:creationId xmlns:a16="http://schemas.microsoft.com/office/drawing/2014/main" id="{E72F1107-1163-9544-AB04-6D331864E8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Algorithm: step by step procedure where each step is effectively computable (by a computer), is definite (precisely defined) – “do until fast” is not definite, and terminates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Hamming distance: number of locations in which the corresponding symbols of two equal-length strings is different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  <a:hlinkClick r:id="rId3" tooltip="Richard W. Hamming"/>
              </a:rPr>
              <a:t>Hamming, Richard W.</a:t>
            </a:r>
            <a:r>
              <a:rPr lang="en-US" altLang="en-US">
                <a:ea typeface="ＭＳ Ｐゴシック" panose="020B0600070205080204" pitchFamily="34" charset="-128"/>
              </a:rPr>
              <a:t> (1950), </a:t>
            </a:r>
            <a:r>
              <a:rPr lang="en-US" altLang="en-US">
                <a:ea typeface="ＭＳ Ｐゴシック" panose="020B0600070205080204" pitchFamily="34" charset="-128"/>
                <a:hlinkClick r:id="rId4"/>
              </a:rPr>
              <a:t>"Error detecting and error correcting codes"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  <a:hlinkClick r:id="rId5" tooltip="Bell System Technical Journal"/>
              </a:rPr>
              <a:t>Bell System Technical Journal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29</a:t>
            </a:r>
            <a:r>
              <a:rPr lang="en-US" altLang="en-US">
                <a:ea typeface="ＭＳ Ｐゴシック" panose="020B0600070205080204" pitchFamily="34" charset="-128"/>
              </a:rPr>
              <a:t> (2): 147–160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Hamming codes</a:t>
            </a: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5EF9E978-2218-D246-813A-77C8DA551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ADD6ED-B0CF-0D4F-AA61-920C78E3A49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558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453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03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448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508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08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E2350-F2DF-964B-A38F-A60565610F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182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F79D3-8C36-4CB5-B03B-F440DA7B7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815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Genome analysis starts with sequencing random short DNA fragments of copies of the original molecule.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Unfortunately,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these reads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lack information about their order and which part of genome they are originated from.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Hence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second step is to map these reads to a long reference genome.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11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212B94F-2E93-324A-8BFC-A115C5BD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360BA47-535F-F842-B6EF-56438094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B558792-AF13-7446-AECA-6D74BADD5D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21BEC2-7270-254B-950B-9EE023A8D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3A1E7B-47FB-CD4C-830E-C332E9FB2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EE502-7B44-9F4E-8025-34DFB1C2D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3B5E02-FE92-7548-9A44-A116ABF08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986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D2EFCAC-D297-994C-A771-494FED0699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467A851-5525-BE48-A985-A5D7AC7A8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9A85-B5C6-064E-8062-78BAE87D6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02995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64D64E7-ACB0-5F44-9D51-5E7C24BB99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37316F8-62D8-CE48-A5E9-72F9C82D05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44838167-4545-1848-BFE9-199CBBB94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175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E2E2CD7-4C2C-6E4A-AA98-7AB09C0098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E0144D-3983-CA40-9C49-3B6E10DCFE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B620CD-E2B7-4E47-BB73-146B9A0C7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20131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21FB400-C671-2443-8B1C-E1609CCAAA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1705739-3A4B-0B4F-AC5C-56973B7A49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D0E9C9F-36EB-EB41-A301-BC249238D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9860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B7CC29-A0E3-AC48-B1AA-B17C0739F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1DEB8FD-CEE8-5047-A9A6-0976242AC6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418B760-5AC2-3C4E-83C8-A92454B60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45349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B2C5CE7-626E-C94A-B108-E1A6EFF44A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B643EEB-4ED2-CA46-B686-282DBE3DE1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33AF339-04F4-8349-9861-A6DFB46C7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5736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E07173-DD6C-1340-8886-6298562202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10DBC6-876D-0145-8515-91ADEAD2E9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D16FDA9-A244-A44F-8964-7AD09C6E6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548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1C3E831-0AE6-7841-B4D0-30DDB5F0B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014CFE1-0C60-8443-9374-566E1B5D1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4AB3D5A-713B-CC4A-83C1-23FBF2140A7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AC09983-A0C0-9F49-8DE4-B23C93D99D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62CC11E-BCDB-2E48-ACCD-6CAD3B3C6B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91ED14-CCBE-7647-89B2-F28C07A8D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97FFD3A-7AF0-2941-A4D6-6AB2B15873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534513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D3A7B2E-6BAE-994B-AC06-9AF78C1AB8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84F314-62B4-914B-9C68-F6E37E0A04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0A4C0BE-A37D-E641-8046-6435DC8F5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060589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1F24F40-87D4-4446-97B5-30003696CF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07447CB-3B40-6E44-8482-BB40E3359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5787DB5-461C-364E-9E9A-7B61F1949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43261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2B6176F-350F-F84E-85B1-7C5CFAFDF0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3678DF9-11B1-DE41-988C-0ED59B2995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F60EA36-F9B0-7A41-A742-CEC1A57A11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3504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FDD6F0-90B9-304A-8BBB-D9226CFD90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28B41C-128C-AC4E-B4BF-FE86D815D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9C71-BC88-E749-A969-85FD812A3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32848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3391714-F99F-1D4E-8319-64D47F5551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40A08FE-87C1-E44A-8321-DFF1028096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4EF6DF-799D-B547-9ADF-4E77654EDF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43025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39250E0-D302-4844-A4A8-1D2C9504AD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F8E1E34-DC0F-5A41-98D3-8360B58E0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DB45D1-41E0-134F-A484-75B19A921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414770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D90475-32E2-A646-B995-7DBED9DBCB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C7E298E-DB2C-674F-B64A-DEED2286AD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60EF8A8-2352-A047-8A07-B1206692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742688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BF7BDE-BCFE-C341-94CA-7F5E59289A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BEA912C-C8EB-6D4B-B9C9-DEF5FF253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7AF467-E33B-7A42-8C91-F9E6EDF2EA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9346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5BF643-FFCE-264C-AC1E-CF84B496B7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549B2BF-1917-DE41-A665-A522A93709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4DC4D9-5CDB-F84E-B430-4CFB5FAC3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309870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2DC5BA-8F5D-1C4C-9039-3C2C761F13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237C7F-EE66-174F-B3FC-5616516B12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E10405-2692-D54E-8C03-F4FAD6D03F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414154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0D2F9-A5AD-2A42-8819-33D687993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B23C399-268B-CF49-BFA5-4B3AD4B455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ADEDFE1-F79B-9940-B44D-287F4241EA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62448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171313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90881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39781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83F1D3-54E0-8B46-A062-752C7A0B3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96AA648-528E-D644-88E7-D0F4AEA1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5A1C4-9E0A-494A-B374-E2533E27B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3893221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73364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63063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12297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2890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91787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514214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11330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258501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DC00C90-2B48-774D-9D10-ACD2AA1FA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9AEA994-74D3-F245-934E-07CD18FA4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03ED410-A9AE-8449-9FA1-D23B9ED458F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5096B33-C878-B64E-8604-BF7B85404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E56938-326F-5F44-80B6-62A0071E3E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0A28E5-8C47-A644-82FE-3D3608916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5068BFD-CE97-1846-81A4-E105DC1B4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9010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7EF4DF-9854-0047-B390-FE28470869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A02980-DCD2-954D-8D11-E3B6E3D1C2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CF17A-3047-224B-BC46-DD606BE3B2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21297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E4EA6E7-5E9A-8E40-B3BB-BEF1B682E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B39E420-A7B7-0A4C-9093-FD5C457254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052A82-128C-6D42-B2E5-A3064A4D28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F8D99D-7F32-4F4F-A70A-E2872B8F88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19769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E49ADBD-06B6-8446-AA68-DEB60554B8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FB0AD4B-F99D-A04F-AFEA-C26A531657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945C1-562E-0B43-8BA6-CECFB3DB6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13244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B0B1CC9-3AFE-3B4A-916B-FD0123FECD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ADB426-B89D-CE46-AC70-3C1BF392FD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BB3E-5830-2B45-BB27-0294365D1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683607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8422B8E-BA55-FE4A-81E9-8B46CBC0B3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E94FC70-3D31-9340-9E6C-A712F6C3A5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FB2BF-590A-6A48-A02A-D30AA8542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52157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F3CC42-0BD2-394C-8B7F-5631AD30E6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679DEDC-0C3A-3C44-A2D5-4BD3691757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3530E-84F0-4E4D-97EC-F41FDF5329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408962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8DF1E5-E2E8-6947-99AF-7738B051BC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663BC53-9B1F-B146-8B0E-991A309917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C5C33-E6A1-4847-95A7-3EBF9E8B9C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557072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E5B98-DD40-5A4E-A09F-1A9E05C90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4051EDA-0257-094E-A24D-0D703F040B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1F150-A575-9E40-AA2B-9458DBEC6D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34496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7DFFAD8-B4E9-194F-A4BA-0165982615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D408619-7AF3-7B4F-BD18-D47A85A559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4B256-FDB8-A24A-BC54-E455A5EB84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8048711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E45739-2222-874D-9ADA-D29F4ED43F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34804F-BD3E-3B41-A0D1-E466DD49F2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B26D8-7164-314F-AD57-1692E7A0E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081659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2887B67-9E93-F84F-9444-CEA91BB1C94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9B68B1E-88E7-FB46-BF5C-290B340EE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FF8DB-66A4-8F4B-9ECB-5597B3DAF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633820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5F49D8D-996B-D84B-BAC3-E81FCC0D2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64841AC-0C79-4A4E-B268-24574D7151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9FE76-E591-2347-A8E7-E38782B1C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551769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CD19CF5-EFEB-AF48-99A0-8C167EE181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D4966C0-7013-8140-8DAE-94CB40D30D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E33C-25C9-7147-B63D-0C523AF75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260617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BF7E962-42C6-F74C-90A8-B8D2428BB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10BF1DA-E46A-B34F-B119-10C365E5FF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CF5BB29-9142-3E42-93D9-C3C33590DD4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F801D5C-ECAA-764D-98AE-E3CC7013FD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40DF411-8E6F-D845-B5D0-E5F0D8BCD4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6677608-1E06-D243-B2A8-688C82D8A5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88F39-4A79-0C42-A76D-75ADF8DACC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800372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A2C405B-2E33-C144-B299-E4247EFEE1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7B45A5-3DEB-1F46-BE69-ED9457CE3C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7B656-BDFD-034C-9BC4-6F7CD918E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639853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DABD6B-7E4D-CA4F-9122-DACEE7261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631D6C2-956B-E04A-838F-632FABB202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CF15D-8D93-A940-A4E4-6E4938E2F3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43880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9FE7E18-068D-5E49-9782-3173A68F36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3D971D-D159-8347-B088-E67F67E3692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14F73-FE4A-9542-8AF9-CD93971A08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51551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7945406-B428-B341-B3C2-1AA68D39AD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AB3E382-BB4B-BB46-8ED3-CD9D5F7C5C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0AB42-712A-BE43-A340-F09EB0D3FD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53637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392F010-2B72-BE4E-BB2B-ECC562F829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76A98B9-2281-A045-9FFA-7A7EFCE3EC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3CD1B-6058-C14C-9127-70CD506D4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730603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048E161-84C6-574A-9914-E9DDC3F2D4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B58D86A-A6EE-AA4A-8FA4-420C585840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4B115-ED60-9647-9639-746EEC2EBA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17325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608162-90C8-4840-9254-295B0C8CE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7A105FC-E29F-7F4C-852D-9EC6F8A29D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E6C4F-8451-764C-8F08-495C0BD39D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1514331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8251BC-5680-674A-99DD-A9ACD4192D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1F6BBD0-9CB1-3E42-96EC-5669CF0446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EC421-E7AD-7745-86D6-83F16BB536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594828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0AAF387-9275-8149-B077-84FF453037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3409F09-8BA0-984F-8C71-DD90D7B7A7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E2CFE-D8BD-4D4A-968F-B6FA8916A9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653642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F113A0-DC45-544E-A794-4FFC9324B3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9B65BB-40D6-D947-975A-C44F9C1D72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22E9F-6A08-A240-A1E6-26BD5C3BF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425344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D25BBD0-104A-5B44-A8E9-478E44FF802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12D608-D3B2-8B4D-96A8-10DC96B7D9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2F582-E2C1-434F-A9D7-2AC5F46804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49940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9E5ABC8-6703-F647-BBB8-770CFFDCB7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6D55EA0-C8A8-564A-9AD1-11BEED27ED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745F3-5F7D-6A4D-A438-5B20FBB8A1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55578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91186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81681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60236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42649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71176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12421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91237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081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EC1737-64BF-0F4B-9D83-249E9D4D76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5EC895-6923-2F4D-9C74-D63E53CDA4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977E4-31FF-5445-A7DE-66D898BE5F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44281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273813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38557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24168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 eaLnBrk="1" hangingPunct="1"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08C9543E-5205-9747-9651-834D4A4090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10116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28456-B93E-5440-A8F9-7EDDF5DA4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153493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5E74C4-6B34-3540-BD78-3BF22C79F7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19340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A4C24-166C-5343-9210-F74E0D4C93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019060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3D87D2-DA19-8940-8B3B-FF8552C5B7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040310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AE99FD-8268-5940-A9CC-24B1D5210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4733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E2CAEC-1353-BA41-92DA-2E5E12ABA7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061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7324246-A27E-8049-8146-C7E6AF36F4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F05A39C-020A-7048-AF13-3A5B438007D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66D5-8A7C-CB41-8168-9C7013D43A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602610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D2ADA9-1537-724E-8CE4-71E37348B1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14114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D07FE-2D64-9D48-9FEC-8FE722137A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91199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5A95C-21DE-4C43-BF97-15D8A913B2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48831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2D8AE-8785-5A4E-95AC-C39405B3DB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96752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9EA279-ECCA-8F44-B787-311CA82BAE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05374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873BB92-3248-4B4D-AE6B-0BFEA9C1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7BD9CEB-F31F-284C-A754-233CF0D44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79ECBB3-E6E7-854E-B1DA-2D3D43AB411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34AC2EC-ABD5-5E48-8889-C2C327344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A727A1A-5285-CD40-9657-336F272A5D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5DEE1D-4C1E-DA4E-B214-4B6256D45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709BA62-F35F-D54B-852E-2293272EB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488117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464E08-8DB9-234A-A9B2-183A9765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190DAC-0168-EC44-8B77-818F42837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D7B3E-F146-D549-8F86-317FE8F8EA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32407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701D41-89C8-1945-AB4B-F9A759EB32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E47441-A234-F74D-9685-54AEAD92C4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F5C7BC-52BC-E54A-A5C3-BCF237E026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6190674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30961D-C4FB-874D-B17D-6502F8054D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2A136FB-CEE0-0045-ACFB-4A73EC48FF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AB961-6B06-854E-ACDE-B5E7CB54E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979289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4C8AE33-8867-CC4D-B49C-64B2FEE5BC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DF4CC9B-0737-A74D-9AD5-ED1F31C92D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B953A-555D-664B-89B0-E63178C1A9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59295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DFFE3F8-C482-DA44-842C-E1BFF14283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794DE3-8E3B-D44A-9A95-E7B0FACB0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52C45-FEDE-9243-BCA9-76B08532AB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8974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B1C4E02-0242-1546-A9AE-35D74D0E94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40118BA-6A48-FB42-A1F3-6D35477005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080174-F38B-5440-B809-353C1A3B1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059285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D7A441-AF96-8546-9D3D-995899AF92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F601902-4D3D-8149-A162-A234B44B8B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D52B-1E96-294C-ADED-723D956BF9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7294160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54F5D93-0D97-8349-8649-40C11F35BF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56A7F2-ECDC-9240-AA91-59BA50F3DC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E477E-92D2-E046-8DE1-8F086988ED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017534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1E1F3B-B682-1E49-A234-496B5C754A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A6D26C-4FE8-C64A-A0CE-31A59AB121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91BCA-9E59-BB44-83CE-584F7CE3F9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641031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B18093-7FC2-BA4F-B543-E5FDF2342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CF4184-5282-E341-AE2D-974AD789F3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B2D7A-7744-F04A-AEC2-39E49B04FB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667603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7C596D-DDB0-874A-999D-1AD30546B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2D9BD5E-1FF2-8C45-9530-40F692F962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B57D85-CDBE-324F-A439-5B63D3139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696761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1FC9EE-A394-7143-94B5-CACB182692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3A925-AE18-C343-82D9-260962F5E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91348-A34C-F647-A97F-F660C7B891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86539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02705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98212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3239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F5B4C79-9D40-ED45-A2B4-D155ED3FBD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2149095-0A66-184B-836F-028B5DBA53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A7A8-4244-2C44-AAEB-5964ED408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8537158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94117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55498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97425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2751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072097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33560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40997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04806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55032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46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14A579-2D1F-3949-B5D3-F3D4BE50F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ADF1844-B888-6D42-A0B3-0C61113A05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FEE-25D5-DC48-9A59-E64EDB0BF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226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2941BED-2C7E-674A-80B8-D4C49BCB4B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D31C346-B290-634F-B80C-A49C1FBEF8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63ED7-4C43-3D42-8BD4-B00E27BAE8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03393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077200" y="6340475"/>
            <a:ext cx="685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898989"/>
                </a:solidFill>
                <a:latin typeface="Cambria Math" charset="0"/>
                <a:ea typeface="ＭＳ Ｐゴシック" charset="0"/>
                <a:cs typeface="Cambria Math" charset="0"/>
              </a:defRPr>
            </a:lvl1pPr>
          </a:lstStyle>
          <a:p>
            <a:fld id="{2F9AB1DC-1F54-3E4A-95A3-3C4F38B3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28896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D5ABD69-D797-204B-8AF8-3D380E6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7718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4167CB6-3B08-5F41-8B2C-916DD676D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0656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0D681A-F5B4-9644-896C-61B2B0FD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6265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9EE30A7-2F09-2442-8BD0-04F2DD3C2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9053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6C5735-7F4B-8947-B422-F91141E3F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9889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9E84826-6BA8-884D-A601-2AAB8825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1910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531BACC-C330-6040-8E9C-315FB8A2D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8367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13EE9E-551C-B04A-8AEF-33C040418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080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200974D-7775-EC48-B655-6C7A7623F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39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3E32324-CFE7-4C42-84C7-90537E26DF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2F5E6B-913A-6B46-BB14-F681BAF30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DEF2-FC80-1742-869D-249AE509A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35181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8535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40475"/>
            <a:ext cx="685800" cy="365125"/>
          </a:xfrm>
        </p:spPr>
        <p:txBody>
          <a:bodyPr/>
          <a:lstStyle>
            <a:lvl1pPr>
              <a:defRPr sz="2000"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51237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215441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769603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893505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774865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889429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044911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537407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79151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8010CF4-2A84-5147-8CA4-299AFE293B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9D5A29A-44D4-D24D-91A3-E084B82EF5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7351-6273-2B42-92D3-F0FDDD25A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52802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630522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20919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25188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84653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03121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89274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5143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694813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84590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8398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DD6D52-9C36-2A45-8886-39C5A7DB8E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639709E-9A40-4940-9438-2319C9D91A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E89F3-C50F-4B4B-B70F-A5BD79305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56776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173889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18807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405042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06BE831D-9930-D140-A0B7-15A957D91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4879087-9368-BE4E-84A6-A4A72BD1C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7CD0069-DE22-F949-9152-21A77BBD9C4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9726DF4-85D0-424F-B3E3-44405CC51B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B36CAF9-8939-114D-A570-1FBEE60975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90ECFA-00C4-1B4A-BADA-87F394A616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7B2D58D-41E6-544F-8CE1-227EE2472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501567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64A434-CECA-1D41-B23B-D186A1C322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72BA83F-35D2-234D-BB58-5CBC4FE7BB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E9398-91B7-8A4B-857B-C52B3B9A53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7421651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90CB26-65BC-F445-B956-215B273B30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1AD6C06-F1DB-AF42-A2E9-5F745D227DA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99BB2-982D-124E-9FA5-97764084CF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934168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1094B07-0452-2642-8A87-FDF2FA150D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741E122-2CA1-8D44-9E8E-10A221AEB7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508DF-127B-1D41-94C2-7732077858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0213835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F1CD24A-F4A8-6742-97A5-88B3EF60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3A741B2-3D72-7A4F-AF24-F9E80FE1D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BC353-AE91-A74F-8F67-3406D3E35D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937783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EBBB74B-17E0-CC44-8B28-EC3185393E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92C2473-A209-8648-8FC4-74B9C4248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4E02E-BF6E-E64E-B01D-5B840CABB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1626429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CEBC089-6B8F-D741-95E9-609F03035B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2C42BCE-F86E-0D4B-B272-0EE0B60884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9AE28-C415-4C44-86A7-F66F1DFA61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55378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9944EC-8F1E-604F-8783-C203F12473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041B6D-07CC-104B-A912-4CA12B9957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F2603-948F-D740-B6DF-E1D6717D4A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320287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5DC8A9-5950-3F44-B76A-0EF9F31A09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AD86FE-A1AA-2B4D-8F76-20B19A13A9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A2A0A-F135-FA4F-97C0-3EE103A0D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0163631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4611ED-ECAC-5A49-B024-8AB0022AD3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98002A-58C2-574C-BA25-4C9DF81468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B081F-8F52-854E-A1C2-6D9FE2F73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288570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5A8679-C62D-A743-A212-FC3F97DB8B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7CAD6C-FCAC-2645-8969-9E7655CAA7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DA8A5-3D6A-434B-9716-C961062847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8677296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8FF6757-2CC3-F74A-A761-97409BE70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16EC05-F3FB-5B4D-879B-35C3C9C111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94911-5B50-2C42-B14C-3429CCE231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114019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FE042E-30B7-E14C-B755-5B71FF8458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683CD5-3506-E241-AF83-CB8CB303E0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FB62C-51BC-F842-9C59-F9BBF2F8D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852393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82656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5477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3127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81017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8483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DEB9A858-23EA-D14B-BAB1-917EB15DE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8921115-B156-094B-B8AE-A314AB0790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13CE119-3801-A34F-9DEB-E573CDFE5B3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1A702ED-8040-C146-9C75-79E3FEF78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7832EA-B0C8-3448-AB0A-87068DF812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12C9B2E-2554-9948-A10D-46B9E79CD7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48E8DD27-2915-7C48-98F9-DF9B69A4A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620899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89351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01825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26730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4875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935054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5274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82601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78741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91483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29422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10633A-B420-CB43-810B-7ACADB0228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D8CC6D-902D-D746-92A4-34E6632E84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08C8D6-1385-E740-86F4-522217A0F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588017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13889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03024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42793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42356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71266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39447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75075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 lIns="91440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920D214A-2AFC-4BE3-89FE-6518807E148F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7957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E9021861-6BD7-4EE9-A68B-37E75913A333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4695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E294271-EC2C-4AA4-B1D8-6325DBCD6885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84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795464-BC23-2A4B-B213-51AFF3D4E6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C7265E8-8E87-C749-B79E-EF226CD7B6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9A3CFB-93B8-9040-AAD8-622B3891D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347560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26C81D6-5C0A-4888-8AA2-94A703B72A86}" type="datetime1">
              <a:rPr lang="en-US" smtClean="0"/>
              <a:t>2/20/20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1812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5C6A7242-E7F0-452E-9AAD-6A266A1C3304}" type="datetime1">
              <a:rPr lang="en-US" smtClean="0"/>
              <a:t>2/20/20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4923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E4A2E865-F686-4BA8-A1F8-7363E1251590}" type="datetime1">
              <a:rPr lang="en-US" smtClean="0"/>
              <a:t>2/20/20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6247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13858B6D-F0A8-4A5A-A21C-F2DDFAEE91CA}" type="datetime1">
              <a:rPr lang="en-US" smtClean="0"/>
              <a:t>2/20/20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5277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4BE59F63-4AED-4D19-AEDC-2344A5DC207C}" type="datetime1">
              <a:rPr lang="en-US" smtClean="0"/>
              <a:t>2/20/20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5909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E2DF23D-22DE-41A0-9045-8939205C2A67}" type="datetime1">
              <a:rPr lang="en-US" smtClean="0"/>
              <a:t>2/20/20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48887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206B5BB5-C062-4C16-8C4E-0D7EE65EA5A7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026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93CCC17E-136C-4D5B-9C83-1E9F6F691804}" type="datetime1">
              <a:rPr lang="en-US" smtClean="0"/>
              <a:t>2/20/20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9427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62FBF8B-1B57-4345-A412-26C898038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21B5BD7-E1B3-5549-ADAD-EBF624ABD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8A3E3BE0-6F4C-EE49-930B-4C7E50002D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87A529E-925D-CC42-8E11-BD09D617C8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F6B20E7-2349-A240-AEF1-B077BEFF5A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8962F69-29EA-EF4F-A393-7E311FC860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45E95570-DA39-F141-AE29-B5CC06CFAD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1507077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A137F13-A19C-2F4C-8605-C50C2FFE42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67E535D-E190-534E-B01E-09CEBF94C7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3DEF2-5E81-7E47-944D-090D2E493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372788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5688D1C-2850-C141-858B-253204E603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324CC5-4AB7-1F49-9074-613E76C31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327945-D874-544D-B4D9-12FE57EC3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095537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F508A75-4FA2-284E-92A5-EE6004FA2A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4B3877-2D08-134E-83A9-572258ABF9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BAE1F-D474-9849-9781-EEDD1BA30A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506882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47C0A4D-4136-B946-9E26-FF70EC63A3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36C3EC-80E2-2C41-AACB-84CF68CDBD2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095D8-4691-9D43-8E34-B5C23B5A03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571090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9102F1D-8EF1-0146-A32E-58BC8A8E6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633DBDF-AAB5-A848-A74F-CBF46DC8F5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F7FB3-8FFD-0C4B-9EB2-84D6B1F805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1688848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C83351D-CA0E-B34E-9628-2F0C106267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FA8A76B-2F56-B846-9D17-54853E7D8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3E2ED-1360-604A-B945-C9BD053707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0707620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E18B49C-500D-404D-B4FE-2EBEDED3AD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1AB18CF-DB5E-B141-8BA1-6B4E862DBC8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2C180-6783-C546-AB46-1012802EB4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024818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E1EAC56-327B-3443-A799-AC6DD28C3A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5D2ED9-4126-584D-988B-8DB0732902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92A9A-7FF1-9E49-9871-19A63BAF0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644844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342251-C8A8-7343-8449-0F21912C8C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9E1E4-4537-134C-BA7A-F1E7FB81ED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11A46-3CDE-BC4B-8F3F-1D1B175BE6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747896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65FC34-8036-0A4A-B4E8-D9257FD20D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2D4068-7CBB-B54C-AD2A-3510E6598B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E63A2-A7CF-5F4E-B16C-76AF7311F1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1089166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8F655C6-405B-4D4A-9349-5ECB32C7AF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BF2168C-C05E-084C-8C06-4A70466A39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DFA4D-5A52-A04F-92E1-CDB0ADCB3D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673562"/>
      </p:ext>
    </p:extLst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DA4782-B262-CA44-92E1-C1D43E20D9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917CCE-1ABC-7642-9B91-D44A3BD294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D2908-5AC9-B64A-AFEA-57618F98B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45593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589A808-4A42-5847-A313-2474CC1C8A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E36643-E670-8343-874D-CD1A7B3539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FD0AAB-3727-7646-9CDF-A27E96D29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6986557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6803787-92A6-4D4E-99ED-7382176DE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8A0D315-B3CF-9B43-9B11-880D2DC592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B17B8FE-8F82-394B-AE22-723EFB14F76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4297FE-A6C7-0843-A3F3-7C3B1CA1C7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E0D4833-F788-E941-8A3B-2AD0233BDC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C679ED0-1BFE-084A-B748-D1528F024C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FCED452-538C-9347-AF96-3FA638C99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2390904"/>
      </p:ext>
    </p:extLst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4D0F52-EC8A-3C4A-AEED-F6B99D8A3C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5A6C21-F805-6748-B2BF-C28FBF1754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27957-DBBA-5C47-A471-BCBD678407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292681"/>
      </p:ext>
    </p:extLst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28DADA6-9B6F-F149-9A3C-7684FC0DCA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419ACEA-4881-714A-A55B-3DFB15A238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E7604-2190-1F48-A82F-D9637A576A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293201"/>
      </p:ext>
    </p:extLst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0664FC-0635-7843-9B92-7332A70AB8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C1BDCE-B151-5A4C-A492-20CF7258F7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3660B-1F74-7043-B9CF-FA1787C92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4069846"/>
      </p:ext>
    </p:extLst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ACF02B-832C-6B4A-A837-30290683CE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7A74927-6FE4-0744-A7C5-C5C181A0B4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4252-99EA-4D4E-AECE-3928EDC636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80801"/>
      </p:ext>
    </p:extLst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A91F8-A93B-A640-8B28-2B90B9314A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427266D-721F-1248-B3FE-89C3A6C35F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E2E37-EF43-E549-B221-E7C1D90119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9198721"/>
      </p:ext>
    </p:extLst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5123546-A0C0-1844-8AF0-4CB2864AC5E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FF29B3E-CC01-114F-A897-11AA346D20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D0FB6-58F9-7241-8562-34123C49D6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30477"/>
      </p:ext>
    </p:extLst>
  </p:cSld>
  <p:clrMapOvr>
    <a:masterClrMapping/>
  </p:clrMapOvr>
  <p:transition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278104-3182-5C4B-B5FD-6C2C4D9D52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189FF93-774A-F541-B3F3-56E6FC3AED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DBAFE-BA9F-5944-819C-16322845A0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360522"/>
      </p:ext>
    </p:extLst>
  </p:cSld>
  <p:clrMapOvr>
    <a:masterClrMapping/>
  </p:clrMapOvr>
  <p:transition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9D79F9D-36C6-B847-A38B-56CB9A297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577728-D8D5-AE4D-B90B-DC1A784399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20FE3-1B1D-BA44-8AC4-59EDF9575E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227054"/>
      </p:ext>
    </p:extLst>
  </p:cSld>
  <p:clrMapOvr>
    <a:masterClrMapping/>
  </p:clrMapOvr>
  <p:transition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A707DC-1540-7D4F-803C-F83146CEC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A512A0E-7064-F945-A76D-114FDE8EC9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AB4D8-A44F-4141-A73C-90EFF4BB64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26937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F9183F-3F92-2B45-A0F6-49375732B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733F15-4A41-2C4F-8740-117BF71B81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C1029-FE66-A748-8BB1-4335DBF95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66690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50FE1EF-8FD2-DF46-B6B7-CEEB49CDC2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D179062-39F7-0940-BAA3-DEF6182508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0B305D-F800-0D43-AC5F-8DA2171545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434112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39AF02-BE5D-8A43-B207-2F780B97AE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4DC093-1F2B-6847-8440-D3F463E97F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F9614-2F2A-ED41-B029-B7A41AFC8A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547899"/>
      </p:ext>
    </p:extLst>
  </p:cSld>
  <p:clrMapOvr>
    <a:masterClrMapping/>
  </p:clrMapOvr>
  <p:transition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6697301-39E9-1C44-910B-6122BC44CC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2BE1217-25FF-2241-B9A9-4A81B68CD4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858D1-18F3-454F-8F5E-209BED5186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2844786"/>
      </p:ext>
    </p:extLst>
  </p:cSld>
  <p:clrMapOvr>
    <a:masterClrMapping/>
  </p:clrMapOvr>
  <p:transition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F44FD06-02D9-D04C-A9B0-1F2045ADF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34E54D8-343F-5245-B1E8-8B812897CF8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873BFA-6413-0B42-BE77-9B4E96AFAD2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7FCD5C6-87DE-9742-8529-2943511303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440A9E3-07D9-F843-8A01-ADBA85F472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F52D94F-BD60-214F-A1A3-BAA34BB85E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8716588-D861-0744-9C13-16CE861654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160275"/>
      </p:ext>
    </p:extLst>
  </p:cSld>
  <p:clrMapOvr>
    <a:masterClrMapping/>
  </p:clrMapOvr>
  <p:transition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FE5D7A-5CE2-414C-B4FD-BB4CC4466B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952E385-A519-1A49-88A3-09204738E3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A6E28-F5C8-FC43-BAD0-95BB0944A1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617951"/>
      </p:ext>
    </p:extLst>
  </p:cSld>
  <p:clrMapOvr>
    <a:masterClrMapping/>
  </p:clrMapOvr>
  <p:transition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3DF09A6-658A-9945-96D8-67A9290AB4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1766B3-499D-1946-A026-9F867AD0C8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9B8D0-4B36-3E4A-87A1-69DBCB551E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5793879"/>
      </p:ext>
    </p:extLst>
  </p:cSld>
  <p:clrMapOvr>
    <a:masterClrMapping/>
  </p:clrMapOvr>
  <p:transition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E346F8-9C20-FB41-B179-25F8829F7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CCB8F23-4097-B341-A0CD-60C3231EA7A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DFBA0-834E-9646-9ED5-93D5050D7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8480263"/>
      </p:ext>
    </p:extLst>
  </p:cSld>
  <p:clrMapOvr>
    <a:masterClrMapping/>
  </p:clrMapOvr>
  <p:transition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233FDC6-9E65-E04D-B69B-1C8AF1C422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0E03947-C554-2242-AE8E-46F3C8DD4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21F04-2C9D-C14D-A3AE-8576C97835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127323"/>
      </p:ext>
    </p:extLst>
  </p:cSld>
  <p:clrMapOvr>
    <a:masterClrMapping/>
  </p:clrMapOvr>
  <p:transition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915412-DE28-1E48-80D1-66E10D992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56DA2D9-9648-2C4A-9A2E-4F094F8D30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223D3-B096-134B-8153-734365DC53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089153"/>
      </p:ext>
    </p:extLst>
  </p:cSld>
  <p:clrMapOvr>
    <a:masterClrMapping/>
  </p:clrMapOvr>
  <p:transition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7F7FDEC-4AEE-7148-AE07-21201800BE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4798743-4543-3748-9362-34E85EEA51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05277-0EAF-8C4B-A2F4-2AB4E13486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712452"/>
      </p:ext>
    </p:extLst>
  </p:cSld>
  <p:clrMapOvr>
    <a:masterClrMapping/>
  </p:clrMapOvr>
  <p:transition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FFFA52A-C13D-6B47-BEB2-A623E2F7E7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547287B-621D-5844-A395-437AE6F23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C2ABC-3ACC-FD42-B4AA-311051C70F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257016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86A7FE0-1730-6240-B22D-B5E6ED1184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7B22AD1-81DD-9146-97B7-2533BAD0A5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4FDC58-DF21-8747-983B-D433CE4AF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999157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CA1FB80-27F5-AB44-BDEA-02E04F55F9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F7D5D1E-5007-0E4A-ACC1-E58A7379C1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5E838-69BC-D840-8DB1-B75AD92BF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3011874"/>
      </p:ext>
    </p:extLst>
  </p:cSld>
  <p:clrMapOvr>
    <a:masterClrMapping/>
  </p:clrMapOvr>
  <p:transition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72B500-FBAA-F24C-A094-D12B5105CE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CA22A39-66CB-A74D-B24C-7D40DA661A5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D566A-E88B-6C45-AEA4-7EE018D53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3773888"/>
      </p:ext>
    </p:extLst>
  </p:cSld>
  <p:clrMapOvr>
    <a:masterClrMapping/>
  </p:clrMapOvr>
  <p:transition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F53FAF-50D4-7544-8367-E2AB4702F1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07374A-A1BA-AA4E-AC9D-56FF76A66F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21D07-686D-2A46-96A2-54D10FC2EB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3457103"/>
      </p:ext>
    </p:extLst>
  </p:cSld>
  <p:clrMapOvr>
    <a:masterClrMapping/>
  </p:clrMapOvr>
  <p:transition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12D78F8-E5BB-694F-9CE5-9FDB550157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1070DB-F4AD-9B49-8B6A-587B68BECC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74028-BAD5-864A-8F6D-B1F40F4300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7113311"/>
      </p:ext>
    </p:extLst>
  </p:cSld>
  <p:clrMapOvr>
    <a:masterClrMapping/>
  </p:clrMapOvr>
  <p:transition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8EF7F6DE-04F8-FB4C-9A91-9AEF4ADE0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DADF12C-823F-F84F-B875-5FD7DF1DC9A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5BD7586-7382-4047-8922-B723089813D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5254FE-97F6-9D45-92AB-6F0BF94EB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103BF4-145E-D74A-9621-65D0A2173C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DA281E-C7B5-6446-A03F-ADD9AB161D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44C8C65-1C58-2D4C-9838-5B67BEA23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528899"/>
      </p:ext>
    </p:extLst>
  </p:cSld>
  <p:clrMapOvr>
    <a:masterClrMapping/>
  </p:clrMapOvr>
  <p:transition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42622C-8429-E74C-8A4F-3DCD7A933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3A0DBB-3A30-D643-9579-E4A70FC8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2885F-C846-7349-805E-D2E89DAC47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372443"/>
      </p:ext>
    </p:extLst>
  </p:cSld>
  <p:clrMapOvr>
    <a:masterClrMapping/>
  </p:clrMapOvr>
  <p:transition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4155B3-6EE9-484A-9F12-499A4959B1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C479CC-3690-AF4A-946B-A0E4D9E6ED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1177C-0F19-914D-988A-0C479EEDF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008309"/>
      </p:ext>
    </p:extLst>
  </p:cSld>
  <p:clrMapOvr>
    <a:masterClrMapping/>
  </p:clrMapOvr>
  <p:transition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DF82DB-0382-4A43-AA15-761BEE486D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FBF4D2-4E56-D645-875F-BF26B71050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0ED3F-B002-6943-BF7D-A8AECA0795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867655"/>
      </p:ext>
    </p:extLst>
  </p:cSld>
  <p:clrMapOvr>
    <a:masterClrMapping/>
  </p:clrMapOvr>
  <p:transition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CB6D463-BAF4-E94D-B598-5B77A0AF5C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B086BEF-C737-0944-9921-289F9381F3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FFE55-59AC-D248-808E-42ABCD0AC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736248"/>
      </p:ext>
    </p:extLst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F2D0A38-8925-4E4B-8808-9A09C4998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B03A8B8F-6CF5-3043-8E0C-98AAD9EF4F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215D1-2C60-964D-9BEA-C192EAA1E9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70565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126AE11-EDDE-DB4A-A0FF-1180F9BE32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1B4168-59B4-CC4F-9733-09DF1F599F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4515C-A5CE-C14C-A068-368C18667D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561916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E969D5-C971-314C-B602-ED95E9FFE8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C49C265-235A-1644-90E8-0C8084A861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C6B3D-7F9F-F741-9786-79E22D40A1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673243"/>
      </p:ext>
    </p:extLst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EA4ED27-3B41-8D4A-8908-BF93AEAEB5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10657FB-4FD2-D441-93B5-7643C86C07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1CF0D-FDAD-9F4E-8AA1-66482F281F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691797"/>
      </p:ext>
    </p:extLst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D07AFC0-DECE-404A-AC5C-2E5BE20C152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BE9AC40-C697-9047-B509-3034D26B93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0B521-EABA-CB47-BE03-5E1088554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014259"/>
      </p:ext>
    </p:extLst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53EA623-0E09-4A41-A541-40E2E1B4D7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7BF413-6083-3040-BFBE-4AE5318CE9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43738-04E6-BD49-986F-15C857428D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9970214"/>
      </p:ext>
    </p:extLst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5B3E607-A701-004C-9BEB-00CE8E42D0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34779B-9696-4445-B90F-09EBE41DBD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06BE9-4519-8A42-A305-BD5859DE8A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3580119"/>
      </p:ext>
    </p:extLst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C1A3A52-68CE-5C4E-B971-931966FD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3FE4FBD-DF5B-D044-BDF3-F4D4A39AE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8FD6ED-A7A5-2141-8C5A-71B5A45ECCD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558190D-2EA1-9D41-A3AD-E724D6B6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B2F2791-8A96-124A-B730-4604A815E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2AC020-1BC8-D240-B20C-9A5A5E94D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1848E74-D2FB-474E-BE85-B96AA37C2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55805"/>
      </p:ext>
    </p:extLst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76AB343-26C3-8F49-AE5D-52B82E5266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9EBA17-A842-1645-A10B-780154285AD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69531-3291-474F-B109-9E77E6390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296357"/>
      </p:ext>
    </p:extLst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2399868-7093-B543-A117-8ED39D6F4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12528B-16F7-634C-9AB3-24FDC762F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285C-3479-124C-BEC3-EBFA609E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1447502"/>
      </p:ext>
    </p:extLst>
  </p:cSld>
  <p:clrMapOvr>
    <a:masterClrMapping/>
  </p:clrMapOvr>
  <p:transition/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3D406C-E289-1B48-A24B-B3FF8181E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2F274B-662F-F842-A824-2A434640B8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64ED-CDD0-B043-BBAB-66EDCED5F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886453"/>
      </p:ext>
    </p:extLst>
  </p:cSld>
  <p:clrMapOvr>
    <a:masterClrMapping/>
  </p:clrMapOvr>
  <p:transition/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4BBCDA-B527-3D4F-A2B0-3184F3C3D0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FDC0C27-8F58-DD4A-BEB9-3AC9C22227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57D14-EE5F-D24E-927A-73B2EE081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17035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C841CA-4F04-9345-B3E1-422CF23448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850ECF-A20D-CA41-820F-19FE2CB9E6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514D73-1E90-EA41-AE9B-235E3A3C01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226335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2D16158-2E7C-034C-8501-9FC1D0B57E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6B27F45-F37F-1748-9473-83A3FAEB86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A08-2C5C-2942-9770-0BAC1DE5F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926675"/>
      </p:ext>
    </p:extLst>
  </p:cSld>
  <p:clrMapOvr>
    <a:masterClrMapping/>
  </p:clrMapOvr>
  <p:transition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F39BD9C-18CC-6D4C-AC90-B991E5024E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CEA4B7C-B7FF-4949-BDF9-843F91F4E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46F2-7CBB-7B43-8B6E-C0EC7430B0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4206234"/>
      </p:ext>
    </p:extLst>
  </p:cSld>
  <p:clrMapOvr>
    <a:masterClrMapping/>
  </p:clrMapOvr>
  <p:transition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6651E04-2D38-D645-A289-BD076FA37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2B424D-AF8C-604C-BAC0-6A92F39C3C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D2FFA-9A6D-F646-9325-C172E92FC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9615284"/>
      </p:ext>
    </p:extLst>
  </p:cSld>
  <p:clrMapOvr>
    <a:masterClrMapping/>
  </p:clrMapOvr>
  <p:transition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1986FF-8CAD-C44D-A89D-CEB7542510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CF44B6-FC4A-4D48-9785-9F2C53AC5E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6B41-E7E9-0A4A-AF3E-851CF7270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852516"/>
      </p:ext>
    </p:extLst>
  </p:cSld>
  <p:clrMapOvr>
    <a:masterClrMapping/>
  </p:clrMapOvr>
  <p:transition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CFDBE0-92B9-7E4E-A408-3400D15C3E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AC0FE3-074E-7F4D-9123-CA655C64EC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9DCCF-4F71-5D41-9E71-3A5E827E8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048889"/>
      </p:ext>
    </p:extLst>
  </p:cSld>
  <p:clrMapOvr>
    <a:masterClrMapping/>
  </p:clrMapOvr>
  <p:transition/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7F5542-48A3-3B48-AA01-3CF6B849B5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A6504CB-4465-1D42-9CB1-BF1BFDE131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E4A60-C981-6241-8601-C71D9542F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260691"/>
      </p:ext>
    </p:extLst>
  </p:cSld>
  <p:clrMapOvr>
    <a:masterClrMapping/>
  </p:clrMapOvr>
  <p:transition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75E6A8-FB9E-544D-9D6E-156089F90D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805D471-287D-654E-BEF3-C99F09DB6B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1316-F42F-C549-A9AA-C76CB5476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4978170"/>
      </p:ext>
    </p:extLst>
  </p:cSld>
  <p:clrMapOvr>
    <a:masterClrMapping/>
  </p:clrMapOvr>
  <p:transition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77DBE5D-69F3-6A4D-92A0-F67FB0A9A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AE38404-E6D4-8941-AFB7-BE1E11417A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54DDF6-EE26-DB40-B8F3-3D0BC5B5790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2BD0F-812E-1247-9693-175D39CAF2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EDD73C4-696C-A94A-BED6-02861E06D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D342C5B-D131-534A-A314-74CE9F69D8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51DCD37-2D58-8345-B4CC-442D4E1E86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9193427"/>
      </p:ext>
    </p:extLst>
  </p:cSld>
  <p:clrMapOvr>
    <a:masterClrMapping/>
  </p:clrMapOvr>
  <p:transition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968B471-5AF0-9140-8196-B7508BB656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A4451C-9D67-9E48-B24C-4175D6C168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835C-2625-C441-B933-E7093B43B8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319615"/>
      </p:ext>
    </p:extLst>
  </p:cSld>
  <p:clrMapOvr>
    <a:masterClrMapping/>
  </p:clrMapOvr>
  <p:transition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7CFFD0-6343-1C43-ACDF-D52008210D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D8CAF8-5E6D-F440-88C9-C5FBF3FE4D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56F40-1A2A-6F48-8FEB-3A1F16F5D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07506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822945-18B9-0D4B-BC82-CF94FDC9A5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F28B7-EE79-1C42-8C7E-ECD5E3A304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450543-FAB6-9340-BAD1-6EC7D0D69E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272847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E0BE7F-5D5D-DD47-8DFD-286E5F7581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349B5-72BA-E946-BA0B-A8B51899A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1C7D-446B-8349-AFCF-425AD1C66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6876196"/>
      </p:ext>
    </p:extLst>
  </p:cSld>
  <p:clrMapOvr>
    <a:masterClrMapping/>
  </p:clrMapOvr>
  <p:transition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BF72CE4-7F34-9743-AD63-79B8333916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AB2F79-7930-364B-9FC1-D9535795F5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AF60-20BD-794E-A446-AE2E29D03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48538"/>
      </p:ext>
    </p:extLst>
  </p:cSld>
  <p:clrMapOvr>
    <a:masterClrMapping/>
  </p:clrMapOvr>
  <p:transition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6E40C24-75E6-7646-A8C9-B0F42F8D02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793497-9E7B-524A-8753-BFE81CDC41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6314-43E7-8A40-830C-84925DF396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146547"/>
      </p:ext>
    </p:extLst>
  </p:cSld>
  <p:clrMapOvr>
    <a:masterClrMapping/>
  </p:clrMapOvr>
  <p:transition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21F40F-2243-A746-96FE-35DB82B0DC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15152A9-03A1-4544-95B2-AB56CBFE12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2048E-4CF8-4345-AA45-CC8D701430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19581"/>
      </p:ext>
    </p:extLst>
  </p:cSld>
  <p:clrMapOvr>
    <a:masterClrMapping/>
  </p:clrMapOvr>
  <p:transition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780FC22-932C-3B4B-904D-653407551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0F82353-0A6C-494E-A18B-8A2B76FE94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0B8B-BA86-2A4A-A235-1B042091F8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570857"/>
      </p:ext>
    </p:extLst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9685BD-DFB0-6949-9DF9-04413BC49B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40C86C-4421-C84F-BF24-16D78B174E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59F4-93F3-9B4D-BB75-32F6B9D9D5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5561829"/>
      </p:ext>
    </p:extLst>
  </p:cSld>
  <p:clrMapOvr>
    <a:masterClrMapping/>
  </p:clrMapOvr>
  <p:transition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E228C7-3F87-9F4B-890F-BF82D480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F01333-BE7C-B04B-90A6-C3DB6AD155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1CB3-5AFF-4D40-9B17-8A00061433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430733"/>
      </p:ext>
    </p:extLst>
  </p:cSld>
  <p:clrMapOvr>
    <a:masterClrMapping/>
  </p:clrMapOvr>
  <p:transition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308383-A68C-3C41-9D28-4909911114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725485-B5E8-D14B-BF5B-2C2BC3316D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22ADC-A73E-BC41-AD51-FAC7EB531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696978"/>
      </p:ext>
    </p:extLst>
  </p:cSld>
  <p:clrMapOvr>
    <a:masterClrMapping/>
  </p:clrMapOvr>
  <p:transition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534179A-9527-C140-A3C7-07129EFC5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D31390-9853-5147-8514-67C9B9AEF1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D1CD-01ED-B54E-B0B2-2A99C7F27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48807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917ED3-EC4C-AF44-9404-2F7CAFE444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AE56D7F-0F69-C545-8882-3D7AFBB04A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DB5663-F140-9D40-97E8-A2C42F57CF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736931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54D0B2-9186-4B4B-88D8-9AA95D4EEAC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DCDFF91F-BE44-014A-94FC-541CADF69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354908-73E9-7242-A7DF-48F9D92AB94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B7D53F8-1D54-8B4F-9C34-D9768E80E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F8106B72-0F55-EB49-8439-9AB1B48B4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3296EF-6350-BE49-B0CF-5FD0AE02F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473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0F67C52-A253-5345-AF8D-8E95A247A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BFA601-6920-6743-A3EF-51F6BDC58D69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58714030-D658-D648-BB90-84F6E88EE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35757725-0AEB-4642-93D4-6594D971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C2E96E-5531-634D-8F24-A6D047C53B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476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B6AAAC2-5E5D-F341-856A-70181DB3C05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1325E8-BFAA-444B-8CD0-13ACE902E855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EFC929D-6727-004B-B123-65CC81487F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848BC32C-1AE9-AD47-AB66-37A29914DC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7BD3AD-7ECE-8448-AB2E-DFAF7E257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295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B1F53-E2BB-3B4C-8E3B-DCE05FB84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BA055F-9841-7242-B081-023BB73B032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AE3A2-CF2F-9B42-917F-06CF519A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C5D5537B-AD8D-9548-A717-76B9826C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8B716E-48C5-694C-BEFB-364FBF88E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99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8275-8A65-1E4C-8604-F38DCD4E05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845672-26B6-6248-A87B-E5BB80394E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BF7EF-BBA1-3941-9438-CF1D9D55D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71055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E1E47-B72A-0142-B854-A01D3B956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83ACC2-AA8B-CB43-A764-00CEFE65C405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C0944-118A-5C48-9DCC-9B1913F9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3C232208-A904-A248-BB81-265A77CF7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DB96B-AC2F-B140-B9F6-90583CE8F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1712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840C999D-EC13-E141-A0E2-59C87662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29E5D4-F155-5B4F-BE20-93CD661F9210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F00D0271-B341-AE48-BF2C-338301E00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9E954BF7-7C31-E146-A633-7E0AF46C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441CF7-C147-9C4F-8504-690148DEE8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9975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84DA9865-1EC5-7E43-8799-E5DC01CF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5A626E-A784-C740-B961-28FD05BD5CB7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0175EA91-94B3-1343-B175-FC630EEA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D957A51C-5FDD-0E4B-BC19-EE3D6226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9DE5D-54E9-6142-85A3-88524CBBD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28481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6EA3386-1B06-4244-BD16-6185D2163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ABB427-921A-244B-A52B-A1074A7712CE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4F45843-B189-BB49-A90E-FE2375633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0CA89265-30CC-2F46-BD26-BD678F8C7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08DF03-DB11-D347-9059-C87EAE3A75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820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D4AA6D-C74E-3D48-BBF7-56C21F82339E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FE49046B-0187-144A-9D74-48A7419B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F75466-7BCA-CB40-9703-93583A5D3DB5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6C5549AB-4804-A54C-88B4-7651653DC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5AAB179-B95D-6546-AEA8-9E915B642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C5D501-F56E-5148-B1C4-7D3E021BE0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7025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19B91CF1-F3F7-0844-9C10-615C1A48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932D07-781E-BE4D-AD4E-E435CD96C0C1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61C4C9-7367-4D4E-B586-F427D35BF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88691BDF-5DBE-DC4E-A5C6-05D7A0D1C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33576C8-4E55-A74E-9A01-CFC78373F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392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E646D0A7-C492-7546-9142-97C42EA2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0F172A-563B-7445-9E1A-7B2F3B99D55B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DA843C06-06E7-D14B-994B-044646EE0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1962A5F-AB3A-D44E-A373-A5D77281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D1A16B-80DA-474E-9860-76EF9CCB20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70468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9354F244-72A1-D942-8CD8-E9913E33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5D0D47-8567-3946-B76D-A1988729E054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49E38A7-222F-7349-B09A-103C3BD6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26D2A06D-F4BC-0645-9A79-266CFF11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1CA57D-3735-A044-BA56-D9676710A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281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0EEC69AC-38E2-8543-8B63-2AC35CB65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58A6359-70B7-F74D-97EA-F27358EDC2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BF3C1E2-DC1A-F149-AE40-7210ABA3B3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5ABD9-0134-6642-BBDE-730BD9F2C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8ACC652-E483-1345-8559-9F699B5058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C6131AA-92CF-134E-A48F-20A68AE0A0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8E161E1F-1C03-2745-ADAC-333E652B3A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279720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88B4E1-0444-C949-9969-89F5C5508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8709ADF-2240-7148-9226-86FBB49D39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1E096B-5445-1C44-9F8E-623129F12A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5318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44B6D00-E641-7941-8287-FA31624B09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3AD6BA3-B016-514F-BB80-9426133F9F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C7F7-7BE8-0140-84CA-13381FE5D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77540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01F1021-0D18-8E49-A97A-0230676EAD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38D138-5D70-0141-9E26-C10C9F633C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241B95-F204-244A-97D4-23ABCBFFBB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1969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1FFC2F4-7AF5-F142-8592-4C140D39C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C31294-FB1A-284A-9EB5-ECC9902461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552F9C-6139-F043-A72C-C358DB5439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50595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B2F473-2424-5C4C-B013-E034E814C0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FE1F4FE-3D8F-804A-AAED-CBB3CB40E0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DC914F-B40A-3940-84D9-9F9371501F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094799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4F37EE9-B2DF-8C44-82E6-1CDCA31774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21134C6-DD2E-7C46-BC64-1886EA036F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CD4EFD-E7C4-DC48-B9B0-A505D6A23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60235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DE274FB-A44B-5D49-9875-BF5ED852FD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1373586-09ED-1847-99B0-EB835F3588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E65863-B70A-A545-B2C8-69D7A0B860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270928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3168624-E282-844E-A4E7-D5CC5673B6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A8BD0C5-49EB-A94B-8E07-A708038C3F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BA0BC6-96FA-4F46-9ACD-26EBD34B3F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46041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CCCF4D1-E61E-4D4D-88FF-E34998B961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36FDBA-3D2F-9446-B0D6-0EC74D76A2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EC56F5-7140-8947-BFB6-0FE4562243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86984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4BF1114-FD87-9B4A-BB8C-FB24AF43A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16B3B09-F1BB-1A4F-A5AA-4B960AFE8D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7AE7EA-B726-FF4E-BA40-511359B9D4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84291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A2F030-A8AF-694F-8705-F493ABBACC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B94994-0548-934C-812F-6A68E6102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46331D-429D-1544-A9E6-3A34C45B11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50526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673CB115-F1E7-CC4C-B987-9BBDA8C4C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AB3B848-1E95-384D-BF3E-460EA855D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73F858-5A56-D94D-9FF6-3C030929471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A9341F2-8DF2-304F-82A9-66C20713E8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7EBEEAD-15CB-6C4A-88F1-B4B20089D5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FF93B67-EB23-0B4A-A1EA-C6F71ABB2E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51A912F-8176-F243-AC54-7BA90B81FC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916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61738E4-DB2C-A948-8A13-5D7033DBD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DBF51C5-DAF1-2044-B0C8-53A8F2E5BD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199F-6C19-8847-87CA-7521A007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20214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F8A49F-78D5-E048-AD93-3732E7E004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FF0BDE-4CC0-3247-AF41-277D794A043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856D4-A26A-1F4C-80C9-857E1FF09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90857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F2E876-01F3-CA44-9D36-D602BE6C00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4F9800-9374-F047-B181-AB25E30EBF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93150-EFAF-2C42-90D1-C55BE3CB65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9310686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111C17-7053-7F4F-A5A4-4C08CD1696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66BA66-A3EA-EF41-BF50-526BD1062B3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F197E-3524-9747-87F6-E011C6F5FE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374915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524BC65-A6E7-3349-8EEF-D8700CC2E9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D7543B0-41C5-3D4A-ABEB-EF2A4799E1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A5564-B097-9F47-B469-439C7730B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821835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A257D34-8735-5E4E-A829-5652127B18F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8E65CE6-A287-6A4B-89E5-54099B130C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86E93-1E7A-B64E-9BCF-B9A5DDF9D3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0515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AF0C32F-C697-6B40-936C-96104947FF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DFD01F8-CD9A-FB43-9281-43CE8BAE05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99B72-393A-D441-B0E7-860AD9EB99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32830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7EB29F6-4CA7-7040-9A4A-14091FA8FF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F83F920-68E4-7347-8793-C2A377D876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70273-D343-1145-AFF8-7BC6E2A70D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12191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0EF0E10-F6B9-AB40-9F24-4504F3C67D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D3B4DA-2AD0-0F44-972D-DE92AA77AB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B0265-1D73-5145-99DD-CB418B828C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54209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ECF953-D6FB-C440-A908-BAB9201D3F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3FEB8E9-6640-0A48-A931-2428B140485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4F4D8-3924-A645-8746-F01A46C4F1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6288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E42E4A5-82A4-AB4C-A466-9CB5A0B72E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B2B6235-57E1-A74B-B5B0-5B8980A191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43A02-8432-F140-BEAC-AB464CC36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59172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40B53A-EF65-064B-9AA5-C6C701EC3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B46876-B0BA-554B-8F5F-E974C54BA4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5456-1DFC-2646-9E27-7A0F37149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9245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48154F-FF12-9A41-8FD3-AB2ED93715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0AC588D-28AC-024A-8640-8E4BE6B4F5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99BFB-E38B-AB4D-BCD3-AF7FB62E1E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065175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FE31D43-EC5B-6D46-A530-1916B594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04EBC71-D16D-724D-8FF7-5920CE91FB9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31F904C-B97A-1B40-97B6-244339C6A5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56A2509-CE15-344E-9C31-67809FF845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F90F15-1656-CF4B-B08C-66AC690C17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93B4E89-D562-7E4F-BB45-A01C7EC4AB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34B0B5A-1369-1B4C-A177-0670EE0E6C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89347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B42054-1F18-0A4A-82EF-3E762143C8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8C081-6DD2-3045-A7E4-50E3512BAA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7751-9870-6541-9957-819C77D790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486536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E0E3C2E-96A6-FB43-B805-C61B23E80B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DFB309-12FC-2F47-BBD2-4E0C7376A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32ED1-E350-194C-A5F8-DA2CB935C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732413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85DE8B-6034-3746-9197-6658D810B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FC526EA-9A29-A34A-B0B2-82EA117C70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7EB3-2E17-8845-AA6D-9C7858451E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86864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ACDC270-D2B4-6A4B-AD98-0613A7B55F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DAA2111-1F33-2644-BF78-4784F3B961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D554C-E1DE-8C47-A68D-183AFE8B5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28714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F9908E9-A2C6-B34C-8842-33CF846DFF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0718952-370A-A047-8291-0486A2990A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45946-A8EE-1A41-9869-62BE7D0E15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33037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FEDB721-8859-1649-86FB-2767DD6B03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90A787-BD8B-BD42-8B60-D4F3E73EA9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A283E-B809-0342-9EFE-028DE854B6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609343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3021525-85F5-B24E-AF3E-0169838E83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1A8B58-5C95-AF42-8BD5-0FDDD0EDC2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F1834-4868-1043-849C-11CD7DE4A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52951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D4FE086-EE0E-7B43-9DFC-0BEE36476FF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F36788-68DC-164B-AE50-3C2B39BD2B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DB7A-3F9F-B341-87C1-54F26857E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23169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0C1304-2931-424C-A8D4-35FEF8616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58D0B3-1FA5-BF48-B3DB-7216AA995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02D34-5B03-AD46-836A-E66575F1A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093178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3BC8EB-C4E9-B141-BF61-08194D340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395A34B-8708-3644-A2A2-C3E8EEF0BD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673D-4614-9447-AEB8-918A4FBDE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78354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36AEB2-51F1-B24D-B1B9-C2A61C7E51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64A55A6-B73F-C84D-8DCE-4D96A89EBE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AD42C-D65E-7341-AB0E-6CCDEBF2A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713622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ADB2133B-4239-0D4E-982B-377F78BE1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600D73-4DD4-0549-BF13-67D161DD8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3E0B56E-B725-364B-BDD4-E6B7336765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0999B4-5571-BB41-AD62-C9A8B8E38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9573920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F0BE62-54F2-134C-BAFC-5B8F0890FB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5814BE-388C-BC44-9D27-588315593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8A356-8AAA-6645-ABC5-7525B82C8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270872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BF22292-9CBA-1F47-9C21-CC3AAF8D99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10702A-C76D-E845-AA9C-9472236350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D25C-701B-5345-9B26-90209A6246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797368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F3EC0B7-7BC7-DA4E-B700-FC8842913D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76923B6-DC45-204A-9D16-2586143983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74C9C-AE8F-814F-83A7-4EE3332658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55598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C267411-9526-A242-884B-558EC69C8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CF5673-A27A-984D-A60A-0AA53E293A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D7BFE-E245-9A4B-8B36-31D5BD71A5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763762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EA6E861-17E8-E646-A4A7-606000BAD3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5C3BB1-E1E7-7540-9FB3-95062A1A54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3D58A-CD0A-CB47-94B9-07023141E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3840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C98F2FA-566F-F049-BD19-CA3BDECEFB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4F4F812-D2DD-F34F-B533-898C7CDCC2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2E2BE-A36D-CC49-814D-EB1BA4644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2063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BE0CDA4-5B66-5C47-8797-097E6A13C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4CECB2-C5AA-EF4F-9D1B-95A28C1B43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B164-97A5-F645-AD96-BA62B222EF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00117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B01EA3-8E26-9645-B093-E9DF3F0C8E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77291-1606-4F4F-B6A9-F0F3AB5BF1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6322-2DD0-0F43-8B66-D33EE047B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75058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76F387-7E92-3F49-B42B-078B8EE6DA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86E4C1C-D9EC-3D49-9584-0F70A8794C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0A12-D45B-DF4F-BEF5-E88753591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087352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70AB84E-FC46-1F4B-B778-6B5508EA18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E631F4C-3D9C-CA4A-BAFF-44A94CCF06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DEEC7-77D7-EB4A-BCDD-E112D645BD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4570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5E2A40A-001D-B44D-8970-505B4AE45B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003358-D7D1-DA47-84CA-42CC861E27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06C2F-5039-D74B-BFB3-068CB93E89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634555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2A8143-015B-0C4C-8626-59CF2FD4E4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F6E00BF-97B7-AA45-8593-6A9825D241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8DFF-6C84-B845-826C-8DF2130928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54342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1F9882ED-64C7-E541-9E3E-CF7E7CEF07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A03946-2E4E-6643-8622-6CD0B0EA12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0F048C0-3687-CA40-B712-47F5CBBA8C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6CF37617-BF4C-A14E-9BED-DDA611E4D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35032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061148-5E88-374E-9D4A-0DA9BC4AC4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8AC2C9D-138C-5146-9E5B-3CDC1F0B20D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83C88E-CFCC-6B43-8CD1-AE8053266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99440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E14E36-B55C-3840-8B63-A1F8F7DAFA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47F384-F59A-3242-BD3F-42B8D99E20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339818A-3FA7-8443-8C95-443C72114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8909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78DD95F-21D5-484A-BCA0-FE20151928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380807-693B-E548-946E-A28C05A568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21CC03E-D18A-DA48-8B02-C068495F4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6743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487CDFF-1700-E94D-B9B0-2C2215104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3CDFB28-FB92-2941-8113-9F2AB48269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D3A54CB-8AB7-5341-B4F5-07F05259E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32076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64CF608-AEF7-E547-87B2-B48DB70F45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6728B4-9E7E-A241-9DBB-CE7C811E1F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E65CC0B-098A-B744-BF90-88BDC770B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6073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image" Target="../media/image1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image" Target="../media/image1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239.xml"/><Relationship Id="rId12" Type="http://schemas.openxmlformats.org/officeDocument/2006/relationships/slideLayout" Target="../slideLayouts/slideLayout244.xml"/><Relationship Id="rId2" Type="http://schemas.openxmlformats.org/officeDocument/2006/relationships/slideLayout" Target="../slideLayouts/slideLayout234.xml"/><Relationship Id="rId1" Type="http://schemas.openxmlformats.org/officeDocument/2006/relationships/slideLayout" Target="../slideLayouts/slideLayout233.xml"/><Relationship Id="rId6" Type="http://schemas.openxmlformats.org/officeDocument/2006/relationships/slideLayout" Target="../slideLayouts/slideLayout238.xml"/><Relationship Id="rId11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36.xml"/><Relationship Id="rId9" Type="http://schemas.openxmlformats.org/officeDocument/2006/relationships/slideLayout" Target="../slideLayouts/slideLayout24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13" Type="http://schemas.openxmlformats.org/officeDocument/2006/relationships/theme" Target="../theme/theme25.xml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7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6.xml"/><Relationship Id="rId12" Type="http://schemas.openxmlformats.org/officeDocument/2006/relationships/slideLayout" Target="../slideLayouts/slideLayout301.xml"/><Relationship Id="rId2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90.xml"/><Relationship Id="rId6" Type="http://schemas.openxmlformats.org/officeDocument/2006/relationships/slideLayout" Target="../slideLayouts/slideLayout295.xml"/><Relationship Id="rId11" Type="http://schemas.openxmlformats.org/officeDocument/2006/relationships/slideLayout" Target="../slideLayouts/slideLayout300.xml"/><Relationship Id="rId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93.xml"/><Relationship Id="rId9" Type="http://schemas.openxmlformats.org/officeDocument/2006/relationships/slideLayout" Target="../slideLayouts/slideLayout298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9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308.xml"/><Relationship Id="rId12" Type="http://schemas.openxmlformats.org/officeDocument/2006/relationships/slideLayout" Target="../slideLayouts/slideLayout313.xml"/><Relationship Id="rId2" Type="http://schemas.openxmlformats.org/officeDocument/2006/relationships/slideLayout" Target="../slideLayouts/slideLayout303.xml"/><Relationship Id="rId1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7.xml"/><Relationship Id="rId11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10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6.xml"/><Relationship Id="rId7" Type="http://schemas.openxmlformats.org/officeDocument/2006/relationships/slideLayout" Target="../slideLayouts/slideLayout320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15.xml"/><Relationship Id="rId1" Type="http://schemas.openxmlformats.org/officeDocument/2006/relationships/slideLayout" Target="../slideLayouts/slideLayout314.xml"/><Relationship Id="rId6" Type="http://schemas.openxmlformats.org/officeDocument/2006/relationships/slideLayout" Target="../slideLayouts/slideLayout319.xml"/><Relationship Id="rId11" Type="http://schemas.openxmlformats.org/officeDocument/2006/relationships/slideLayout" Target="../slideLayouts/slideLayout324.xml"/><Relationship Id="rId5" Type="http://schemas.openxmlformats.org/officeDocument/2006/relationships/slideLayout" Target="../slideLayouts/slideLayout318.xml"/><Relationship Id="rId10" Type="http://schemas.openxmlformats.org/officeDocument/2006/relationships/slideLayout" Target="../slideLayouts/slideLayout323.xml"/><Relationship Id="rId4" Type="http://schemas.openxmlformats.org/officeDocument/2006/relationships/slideLayout" Target="../slideLayouts/slideLayout317.xml"/><Relationship Id="rId9" Type="http://schemas.openxmlformats.org/officeDocument/2006/relationships/slideLayout" Target="../slideLayouts/slideLayout322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2.xml"/><Relationship Id="rId13" Type="http://schemas.openxmlformats.org/officeDocument/2006/relationships/theme" Target="../theme/theme29.xml"/><Relationship Id="rId3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31.xml"/><Relationship Id="rId12" Type="http://schemas.openxmlformats.org/officeDocument/2006/relationships/slideLayout" Target="../slideLayouts/slideLayout336.xml"/><Relationship Id="rId2" Type="http://schemas.openxmlformats.org/officeDocument/2006/relationships/slideLayout" Target="../slideLayouts/slideLayout326.xml"/><Relationship Id="rId1" Type="http://schemas.openxmlformats.org/officeDocument/2006/relationships/slideLayout" Target="../slideLayouts/slideLayout325.xml"/><Relationship Id="rId6" Type="http://schemas.openxmlformats.org/officeDocument/2006/relationships/slideLayout" Target="../slideLayouts/slideLayout330.xml"/><Relationship Id="rId11" Type="http://schemas.openxmlformats.org/officeDocument/2006/relationships/slideLayout" Target="../slideLayouts/slideLayout335.xml"/><Relationship Id="rId5" Type="http://schemas.openxmlformats.org/officeDocument/2006/relationships/slideLayout" Target="../slideLayouts/slideLayout329.xml"/><Relationship Id="rId10" Type="http://schemas.openxmlformats.org/officeDocument/2006/relationships/slideLayout" Target="../slideLayouts/slideLayout334.xml"/><Relationship Id="rId4" Type="http://schemas.openxmlformats.org/officeDocument/2006/relationships/slideLayout" Target="../slideLayouts/slideLayout328.xml"/><Relationship Id="rId9" Type="http://schemas.openxmlformats.org/officeDocument/2006/relationships/slideLayout" Target="../slideLayouts/slideLayout3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13" Type="http://schemas.openxmlformats.org/officeDocument/2006/relationships/theme" Target="../theme/theme30.xml"/><Relationship Id="rId3" Type="http://schemas.openxmlformats.org/officeDocument/2006/relationships/slideLayout" Target="../slideLayouts/slideLayout339.xml"/><Relationship Id="rId7" Type="http://schemas.openxmlformats.org/officeDocument/2006/relationships/slideLayout" Target="../slideLayouts/slideLayout343.xml"/><Relationship Id="rId12" Type="http://schemas.openxmlformats.org/officeDocument/2006/relationships/slideLayout" Target="../slideLayouts/slideLayout348.xml"/><Relationship Id="rId2" Type="http://schemas.openxmlformats.org/officeDocument/2006/relationships/slideLayout" Target="../slideLayouts/slideLayout338.xml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228F25FD-DF31-3547-86C0-DC7B68A5E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642EC46-1305-734D-A022-8F441A0DC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E9D96-51B4-6D44-AFF7-5DDA6096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5A4BB5E-0C01-7744-9138-11D511BB3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5009779-0FF3-C249-8BA4-23BB1B61B1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6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88" r:id="rId8"/>
    <p:sldLayoutId id="2147485089" r:id="rId9"/>
    <p:sldLayoutId id="2147485090" r:id="rId10"/>
    <p:sldLayoutId id="2147485091" r:id="rId11"/>
    <p:sldLayoutId id="214748509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026">
            <a:extLst>
              <a:ext uri="{FF2B5EF4-FFF2-40B4-BE49-F238E27FC236}">
                <a16:creationId xmlns:a16="http://schemas.microsoft.com/office/drawing/2014/main" id="{6C86E069-1F88-0D4D-B10D-B427099759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63" name="Rectangle 1027">
            <a:extLst>
              <a:ext uri="{FF2B5EF4-FFF2-40B4-BE49-F238E27FC236}">
                <a16:creationId xmlns:a16="http://schemas.microsoft.com/office/drawing/2014/main" id="{AC5044CB-1DE0-A14A-9C0C-F7CB6B4AA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9D3A370-A6CD-1048-A287-0F878980DC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166" name="Line 1032">
            <a:extLst>
              <a:ext uri="{FF2B5EF4-FFF2-40B4-BE49-F238E27FC236}">
                <a16:creationId xmlns:a16="http://schemas.microsoft.com/office/drawing/2014/main" id="{7629AE1D-4BDD-B745-BCFA-629B69B29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7" name="Line 1033">
            <a:extLst>
              <a:ext uri="{FF2B5EF4-FFF2-40B4-BE49-F238E27FC236}">
                <a16:creationId xmlns:a16="http://schemas.microsoft.com/office/drawing/2014/main" id="{68CA37E1-716C-FE47-B62B-747DDEFF1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8" r:id="rId2"/>
    <p:sldLayoutId id="2147485189" r:id="rId3"/>
    <p:sldLayoutId id="2147485190" r:id="rId4"/>
    <p:sldLayoutId id="2147485191" r:id="rId5"/>
    <p:sldLayoutId id="2147485192" r:id="rId6"/>
    <p:sldLayoutId id="2147485193" r:id="rId7"/>
    <p:sldLayoutId id="2147485194" r:id="rId8"/>
    <p:sldLayoutId id="2147485195" r:id="rId9"/>
    <p:sldLayoutId id="2147485196" r:id="rId10"/>
    <p:sldLayoutId id="214748519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202" r:id="rId4"/>
    <p:sldLayoutId id="2147485203" r:id="rId5"/>
    <p:sldLayoutId id="2147485204" r:id="rId6"/>
    <p:sldLayoutId id="2147485205" r:id="rId7"/>
    <p:sldLayoutId id="2147485206" r:id="rId8"/>
    <p:sldLayoutId id="2147485207" r:id="rId9"/>
    <p:sldLayoutId id="2147485208" r:id="rId10"/>
    <p:sldLayoutId id="214748520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C7FBDD-E441-CD4F-8D0B-986DA964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4C961336-C8C0-B349-AA8E-7AF2E5542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59B2321-3A35-4A4F-B784-F9EB82CDF06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03C6AB3-8E66-0C47-9AFC-E6BBCC85987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D4941C2-832B-CE44-A6CD-6ECEF1806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84905974-26AA-1845-8C01-E86327ED2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18BF5C3-4749-A240-A740-B0558883607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64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1" r:id="rId1"/>
    <p:sldLayoutId id="2147485212" r:id="rId2"/>
    <p:sldLayoutId id="2147485213" r:id="rId3"/>
    <p:sldLayoutId id="2147485214" r:id="rId4"/>
    <p:sldLayoutId id="2147485215" r:id="rId5"/>
    <p:sldLayoutId id="2147485216" r:id="rId6"/>
    <p:sldLayoutId id="2147485217" r:id="rId7"/>
    <p:sldLayoutId id="2147485218" r:id="rId8"/>
    <p:sldLayoutId id="2147485219" r:id="rId9"/>
    <p:sldLayoutId id="2147485220" r:id="rId10"/>
    <p:sldLayoutId id="2147485221" r:id="rId11"/>
    <p:sldLayoutId id="214748522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4E854AD0-07AF-574C-9BDB-79DB4AEDB9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F6975604-6B00-AD40-A7CD-EF5C54F567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EF3A418-19BD-134B-B8CA-D76EC9B04FF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BC51107-5402-494D-8F50-470289D1F4B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38AACB4F-0055-0A46-BCC6-CBA6E1E6F9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24C5F0D8-709C-5649-9C69-D5A0EDF0E5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AB054A0D-328E-A044-A1B6-4905FEDCB6B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24" r:id="rId1"/>
    <p:sldLayoutId id="2147485225" r:id="rId2"/>
    <p:sldLayoutId id="2147485226" r:id="rId3"/>
    <p:sldLayoutId id="2147485227" r:id="rId4"/>
    <p:sldLayoutId id="2147485228" r:id="rId5"/>
    <p:sldLayoutId id="2147485229" r:id="rId6"/>
    <p:sldLayoutId id="2147485230" r:id="rId7"/>
    <p:sldLayoutId id="2147485231" r:id="rId8"/>
    <p:sldLayoutId id="2147485232" r:id="rId9"/>
    <p:sldLayoutId id="2147485233" r:id="rId10"/>
    <p:sldLayoutId id="2147485234" r:id="rId11"/>
    <p:sldLayoutId id="214748523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37" r:id="rId1"/>
    <p:sldLayoutId id="2147485238" r:id="rId2"/>
    <p:sldLayoutId id="2147485239" r:id="rId3"/>
    <p:sldLayoutId id="2147485240" r:id="rId4"/>
    <p:sldLayoutId id="2147485241" r:id="rId5"/>
    <p:sldLayoutId id="2147485242" r:id="rId6"/>
    <p:sldLayoutId id="2147485243" r:id="rId7"/>
    <p:sldLayoutId id="2147485244" r:id="rId8"/>
    <p:sldLayoutId id="2147485245" r:id="rId9"/>
    <p:sldLayoutId id="2147485246" r:id="rId10"/>
    <p:sldLayoutId id="214748524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eaLnBrk="1" hangingPunct="1"/>
            <a:fld id="{A7361BF2-EEC8-BD44-B1FF-0E6EA04503FC}" type="slidenum">
              <a:rPr lang="en-US" smtClean="0">
                <a:ea typeface="ＭＳ Ｐゴシック" charset="0"/>
                <a:cs typeface="Arial" charset="0"/>
              </a:rPr>
              <a:pPr eaLnBrk="1" hangingPunct="1"/>
              <a:t>‹#›</a:t>
            </a:fld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sp>
        <p:nvSpPr>
          <p:cNvPr id="10036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latin typeface="Arial" pitchFamily="34" charset="0"/>
              <a:ea typeface="ＭＳ Ｐゴシック" charset="0"/>
              <a:cs typeface="Arial" charset="0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79512" y="650085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1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9" r:id="rId1"/>
    <p:sldLayoutId id="2147485250" r:id="rId2"/>
    <p:sldLayoutId id="2147485251" r:id="rId3"/>
    <p:sldLayoutId id="2147485252" r:id="rId4"/>
    <p:sldLayoutId id="2147485253" r:id="rId5"/>
    <p:sldLayoutId id="2147485254" r:id="rId6"/>
    <p:sldLayoutId id="2147485255" r:id="rId7"/>
    <p:sldLayoutId id="2147485256" r:id="rId8"/>
    <p:sldLayoutId id="2147485257" r:id="rId9"/>
    <p:sldLayoutId id="2147485258" r:id="rId10"/>
    <p:sldLayoutId id="2147485259" r:id="rId11"/>
    <p:sldLayoutId id="214748526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D7B2258-A8E4-1745-AE81-9146E9418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CADA187D-6030-F144-A542-C331FFF4B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8083BBE5-AE0B-ED40-A454-97D930F37B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87901D-0953-3E49-BE3E-9BEF5AE42E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44CD22E2-D0D4-7445-B496-F2D3E7DC690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C98EB95-C383-9A49-BD21-023D076D0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3CCED3A5-331E-4D4D-BD82-B148490984C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6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62" r:id="rId1"/>
    <p:sldLayoutId id="2147485263" r:id="rId2"/>
    <p:sldLayoutId id="2147485264" r:id="rId3"/>
    <p:sldLayoutId id="2147485265" r:id="rId4"/>
    <p:sldLayoutId id="2147485266" r:id="rId5"/>
    <p:sldLayoutId id="2147485267" r:id="rId6"/>
    <p:sldLayoutId id="2147485268" r:id="rId7"/>
    <p:sldLayoutId id="2147485269" r:id="rId8"/>
    <p:sldLayoutId id="2147485270" r:id="rId9"/>
    <p:sldLayoutId id="2147485271" r:id="rId10"/>
    <p:sldLayoutId id="2147485272" r:id="rId11"/>
    <p:sldLayoutId id="214748527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060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5" r:id="rId1"/>
    <p:sldLayoutId id="2147485276" r:id="rId2"/>
    <p:sldLayoutId id="2147485277" r:id="rId3"/>
    <p:sldLayoutId id="2147485278" r:id="rId4"/>
    <p:sldLayoutId id="2147485279" r:id="rId5"/>
    <p:sldLayoutId id="2147485280" r:id="rId6"/>
    <p:sldLayoutId id="2147485281" r:id="rId7"/>
    <p:sldLayoutId id="2147485282" r:id="rId8"/>
    <p:sldLayoutId id="2147485283" r:id="rId9"/>
    <p:sldLayoutId id="2147485284" r:id="rId10"/>
    <p:sldLayoutId id="2147485285" r:id="rId11"/>
    <p:sldLayoutId id="21474852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219200"/>
            <a:ext cx="8686800" cy="55022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04427566-1EA6-5D4B-A5C7-FD3E6A54E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1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88" r:id="rId1"/>
    <p:sldLayoutId id="2147485289" r:id="rId2"/>
    <p:sldLayoutId id="2147485290" r:id="rId3"/>
    <p:sldLayoutId id="2147485291" r:id="rId4"/>
    <p:sldLayoutId id="2147485292" r:id="rId5"/>
    <p:sldLayoutId id="2147485293" r:id="rId6"/>
    <p:sldLayoutId id="2147485294" r:id="rId7"/>
    <p:sldLayoutId id="2147485295" r:id="rId8"/>
    <p:sldLayoutId id="2147485296" r:id="rId9"/>
    <p:sldLayoutId id="2147485297" r:id="rId10"/>
    <p:sldLayoutId id="2147485298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6868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8686800" cy="550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660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00" r:id="rId1"/>
    <p:sldLayoutId id="2147485301" r:id="rId2"/>
    <p:sldLayoutId id="2147485302" r:id="rId3"/>
    <p:sldLayoutId id="2147485303" r:id="rId4"/>
    <p:sldLayoutId id="2147485304" r:id="rId5"/>
    <p:sldLayoutId id="2147485305" r:id="rId6"/>
    <p:sldLayoutId id="2147485306" r:id="rId7"/>
    <p:sldLayoutId id="2147485307" r:id="rId8"/>
    <p:sldLayoutId id="2147485308" r:id="rId9"/>
    <p:sldLayoutId id="2147485309" r:id="rId10"/>
    <p:sldLayoutId id="214748531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2B6098C4-E198-4748-89F7-94BA69CA45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5544E81-9F4A-9C4C-96EB-584FCD7277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EB20DAC2-BF5A-034D-9AF1-61B26A55B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D9840EA-A938-AB46-9999-78E8D5C84E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772F0931-5D24-3F43-9665-ED16FF00D4C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25EABA79-D58E-B24E-8F82-D3459FCDF8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7" r:id="rId1"/>
    <p:sldLayoutId id="2147485093" r:id="rId2"/>
    <p:sldLayoutId id="2147485094" r:id="rId3"/>
    <p:sldLayoutId id="2147485095" r:id="rId4"/>
    <p:sldLayoutId id="2147485096" r:id="rId5"/>
    <p:sldLayoutId id="2147485097" r:id="rId6"/>
    <p:sldLayoutId id="2147485098" r:id="rId7"/>
    <p:sldLayoutId id="2147485099" r:id="rId8"/>
    <p:sldLayoutId id="2147485100" r:id="rId9"/>
    <p:sldLayoutId id="2147485101" r:id="rId10"/>
    <p:sldLayoutId id="2147485102" r:id="rId11"/>
    <p:sldLayoutId id="214748510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62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2" r:id="rId1"/>
    <p:sldLayoutId id="2147485313" r:id="rId2"/>
    <p:sldLayoutId id="2147485314" r:id="rId3"/>
    <p:sldLayoutId id="2147485315" r:id="rId4"/>
    <p:sldLayoutId id="2147485316" r:id="rId5"/>
    <p:sldLayoutId id="2147485317" r:id="rId6"/>
    <p:sldLayoutId id="2147485318" r:id="rId7"/>
    <p:sldLayoutId id="2147485319" r:id="rId8"/>
    <p:sldLayoutId id="2147485320" r:id="rId9"/>
    <p:sldLayoutId id="2147485321" r:id="rId10"/>
    <p:sldLayoutId id="2147485322" r:id="rId11"/>
    <p:sldLayoutId id="21474853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B29D3FAD-4094-0E47-91C8-86FE2A7F26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2290286F-8795-6540-B359-C644F651C1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B69AE44-30B2-644D-BBA6-685BEAA6FA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85791098-1D7E-B748-801E-D3445F18842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946F2A59-BFF5-FD48-AA90-D6B4EAE7386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6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  <p:sldLayoutId id="2147485329" r:id="rId5"/>
    <p:sldLayoutId id="2147485330" r:id="rId6"/>
    <p:sldLayoutId id="2147485331" r:id="rId7"/>
    <p:sldLayoutId id="2147485332" r:id="rId8"/>
    <p:sldLayoutId id="2147485333" r:id="rId9"/>
    <p:sldLayoutId id="2147485334" r:id="rId10"/>
    <p:sldLayoutId id="2147485335" r:id="rId11"/>
    <p:sldLayoutId id="214748533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2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0" r:id="rId1"/>
    <p:sldLayoutId id="2147485351" r:id="rId2"/>
    <p:sldLayoutId id="2147485352" r:id="rId3"/>
    <p:sldLayoutId id="2147485353" r:id="rId4"/>
    <p:sldLayoutId id="2147485354" r:id="rId5"/>
    <p:sldLayoutId id="2147485355" r:id="rId6"/>
    <p:sldLayoutId id="2147485356" r:id="rId7"/>
    <p:sldLayoutId id="2147485357" r:id="rId8"/>
    <p:sldLayoutId id="2147485358" r:id="rId9"/>
    <p:sldLayoutId id="2147485359" r:id="rId10"/>
    <p:sldLayoutId id="214748536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36576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143000"/>
            <a:ext cx="88392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436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2" r:id="rId1"/>
    <p:sldLayoutId id="2147485363" r:id="rId2"/>
    <p:sldLayoutId id="2147485364" r:id="rId3"/>
    <p:sldLayoutId id="2147485365" r:id="rId4"/>
    <p:sldLayoutId id="2147485366" r:id="rId5"/>
    <p:sldLayoutId id="2147485367" r:id="rId6"/>
    <p:sldLayoutId id="2147485368" r:id="rId7"/>
    <p:sldLayoutId id="2147485369" r:id="rId8"/>
    <p:sldLayoutId id="2147485370" r:id="rId9"/>
    <p:sldLayoutId id="2147485371" r:id="rId10"/>
    <p:sldLayoutId id="2147485372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026">
            <a:extLst>
              <a:ext uri="{FF2B5EF4-FFF2-40B4-BE49-F238E27FC236}">
                <a16:creationId xmlns:a16="http://schemas.microsoft.com/office/drawing/2014/main" id="{D6517DEF-8782-9A4E-8214-F4ECBFE177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0291" name="Rectangle 1027">
            <a:extLst>
              <a:ext uri="{FF2B5EF4-FFF2-40B4-BE49-F238E27FC236}">
                <a16:creationId xmlns:a16="http://schemas.microsoft.com/office/drawing/2014/main" id="{CC50CB35-CD0E-664F-A1C2-05A890363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31AE77D-7523-3647-BFC1-FFE05EDC34A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95EBF494-BEE8-5946-9939-58EECA4F69D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A1A905B9-E888-6B44-954D-0EB98DAB03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0294" name="Line 1032">
            <a:extLst>
              <a:ext uri="{FF2B5EF4-FFF2-40B4-BE49-F238E27FC236}">
                <a16:creationId xmlns:a16="http://schemas.microsoft.com/office/drawing/2014/main" id="{27FB46CC-A204-964A-8245-25F62D0F27D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0295" name="Line 1033">
            <a:extLst>
              <a:ext uri="{FF2B5EF4-FFF2-40B4-BE49-F238E27FC236}">
                <a16:creationId xmlns:a16="http://schemas.microsoft.com/office/drawing/2014/main" id="{40733C2D-D9CD-6D45-BF94-EEE5E1C1037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6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4" r:id="rId1"/>
    <p:sldLayoutId id="2147485375" r:id="rId2"/>
    <p:sldLayoutId id="2147485376" r:id="rId3"/>
    <p:sldLayoutId id="2147485377" r:id="rId4"/>
    <p:sldLayoutId id="2147485378" r:id="rId5"/>
    <p:sldLayoutId id="2147485379" r:id="rId6"/>
    <p:sldLayoutId id="2147485380" r:id="rId7"/>
    <p:sldLayoutId id="2147485381" r:id="rId8"/>
    <p:sldLayoutId id="2147485382" r:id="rId9"/>
    <p:sldLayoutId id="2147485383" r:id="rId10"/>
    <p:sldLayoutId id="2147485384" r:id="rId11"/>
    <p:sldLayoutId id="214748538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B06F2C57-4446-8F4F-B2B1-78CF380DF1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511AD13-C405-0F4C-B104-D4321AD102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0F645-B309-DC4C-BDD8-CE3AB5670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54C000D-FB8C-C646-9340-1CCB9E4F329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D3EFA4D5-D09D-E645-B369-00B1E847D78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5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87" r:id="rId1"/>
    <p:sldLayoutId id="2147485388" r:id="rId2"/>
    <p:sldLayoutId id="2147485389" r:id="rId3"/>
    <p:sldLayoutId id="2147485390" r:id="rId4"/>
    <p:sldLayoutId id="2147485391" r:id="rId5"/>
    <p:sldLayoutId id="2147485392" r:id="rId6"/>
    <p:sldLayoutId id="2147485393" r:id="rId7"/>
    <p:sldLayoutId id="2147485394" r:id="rId8"/>
    <p:sldLayoutId id="2147485395" r:id="rId9"/>
    <p:sldLayoutId id="2147485396" r:id="rId10"/>
    <p:sldLayoutId id="2147485397" r:id="rId11"/>
    <p:sldLayoutId id="21474853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07090A17-D2FD-6C43-8677-7B27B9A9FC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AE0E0FF2-BA00-8145-9270-CABAF89C48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C8F1CD9-B4E3-8849-BE54-FB0DCFDAE2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B548B75C-24EC-F94C-9576-792B33E65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32356E3-7404-7D47-9950-AD2C3A0CE97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764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0" r:id="rId1"/>
    <p:sldLayoutId id="2147485401" r:id="rId2"/>
    <p:sldLayoutId id="2147485402" r:id="rId3"/>
    <p:sldLayoutId id="2147485403" r:id="rId4"/>
    <p:sldLayoutId id="2147485404" r:id="rId5"/>
    <p:sldLayoutId id="2147485405" r:id="rId6"/>
    <p:sldLayoutId id="2147485406" r:id="rId7"/>
    <p:sldLayoutId id="2147485407" r:id="rId8"/>
    <p:sldLayoutId id="2147485408" r:id="rId9"/>
    <p:sldLayoutId id="2147485409" r:id="rId10"/>
    <p:sldLayoutId id="2147485410" r:id="rId11"/>
    <p:sldLayoutId id="214748541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6DE260D9-D387-A94B-B0EA-C2193D10F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A06E19EB-5185-894C-959D-781B4B1DA2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9599DE0E-CDF7-D34C-B005-92709AB15E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92A042E-9260-E243-99DF-3F9C3E6EF8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A0A20386-DB53-8748-8269-10785AFA42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07DFB9D-558F-564A-9EA0-4B1D297324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81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7" r:id="rId5"/>
    <p:sldLayoutId id="2147485418" r:id="rId6"/>
    <p:sldLayoutId id="2147485419" r:id="rId7"/>
    <p:sldLayoutId id="2147485420" r:id="rId8"/>
    <p:sldLayoutId id="2147485421" r:id="rId9"/>
    <p:sldLayoutId id="2147485422" r:id="rId10"/>
    <p:sldLayoutId id="214748542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2DB3A1B8-AA52-B844-88B1-4D552C0D2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4451" name="Rectangle 1027">
            <a:extLst>
              <a:ext uri="{FF2B5EF4-FFF2-40B4-BE49-F238E27FC236}">
                <a16:creationId xmlns:a16="http://schemas.microsoft.com/office/drawing/2014/main" id="{5EF6161E-B901-1B41-94DE-0A623F687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05ADDD0-6EF3-F149-BC16-BD1A7EC919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70F0BAC-EE9D-C348-94FB-A026AF52DE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F0434BC-5649-FA47-80D2-DA33EF12D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4454" name="Line 1032">
            <a:extLst>
              <a:ext uri="{FF2B5EF4-FFF2-40B4-BE49-F238E27FC236}">
                <a16:creationId xmlns:a16="http://schemas.microsoft.com/office/drawing/2014/main" id="{EB69A93E-80F9-DC40-A379-71B668B79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5" name="Line 1033">
            <a:extLst>
              <a:ext uri="{FF2B5EF4-FFF2-40B4-BE49-F238E27FC236}">
                <a16:creationId xmlns:a16="http://schemas.microsoft.com/office/drawing/2014/main" id="{CB94B8D0-E8E8-9D45-ABAD-23E0987DE13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4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5" r:id="rId1"/>
    <p:sldLayoutId id="2147485426" r:id="rId2"/>
    <p:sldLayoutId id="2147485427" r:id="rId3"/>
    <p:sldLayoutId id="2147485428" r:id="rId4"/>
    <p:sldLayoutId id="2147485429" r:id="rId5"/>
    <p:sldLayoutId id="2147485430" r:id="rId6"/>
    <p:sldLayoutId id="2147485431" r:id="rId7"/>
    <p:sldLayoutId id="2147485432" r:id="rId8"/>
    <p:sldLayoutId id="2147485433" r:id="rId9"/>
    <p:sldLayoutId id="2147485434" r:id="rId10"/>
    <p:sldLayoutId id="2147485435" r:id="rId11"/>
    <p:sldLayoutId id="214748543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43CB9115-4B62-3C48-8354-4A1DAA0881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DB37CDD7-0AD1-3645-ADDB-8F97F4D369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09BD098-08A7-5E44-A48D-82D3349EE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8F63FDFE-A33D-E844-ACB5-AA45C68E1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2C55DED5-9126-B446-84F2-AD2303EEC9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4296F8F4-81D2-F748-8481-B9CAEAE7368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8" r:id="rId1"/>
    <p:sldLayoutId id="2147485139" r:id="rId2"/>
    <p:sldLayoutId id="2147485140" r:id="rId3"/>
    <p:sldLayoutId id="2147485141" r:id="rId4"/>
    <p:sldLayoutId id="2147485142" r:id="rId5"/>
    <p:sldLayoutId id="2147485143" r:id="rId6"/>
    <p:sldLayoutId id="2147485144" r:id="rId7"/>
    <p:sldLayoutId id="2147485145" r:id="rId8"/>
    <p:sldLayoutId id="2147485146" r:id="rId9"/>
    <p:sldLayoutId id="2147485147" r:id="rId10"/>
    <p:sldLayoutId id="21474851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026">
            <a:extLst>
              <a:ext uri="{FF2B5EF4-FFF2-40B4-BE49-F238E27FC236}">
                <a16:creationId xmlns:a16="http://schemas.microsoft.com/office/drawing/2014/main" id="{6622FDE0-DC27-B44C-BE5D-F28628B90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9923" name="Rectangle 1027">
            <a:extLst>
              <a:ext uri="{FF2B5EF4-FFF2-40B4-BE49-F238E27FC236}">
                <a16:creationId xmlns:a16="http://schemas.microsoft.com/office/drawing/2014/main" id="{172F7F81-85AF-2C42-99BA-C0669F786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E64714-4F43-F74C-BEBD-29A6D5CE7C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113797-E1FB-1447-BB62-0063EA3EC30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66A17A-6999-D042-B846-76B9F74C12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9926" name="Line 1032">
            <a:extLst>
              <a:ext uri="{FF2B5EF4-FFF2-40B4-BE49-F238E27FC236}">
                <a16:creationId xmlns:a16="http://schemas.microsoft.com/office/drawing/2014/main" id="{C112432B-01FF-0049-A17E-B98C5272D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27" name="Line 1033">
            <a:extLst>
              <a:ext uri="{FF2B5EF4-FFF2-40B4-BE49-F238E27FC236}">
                <a16:creationId xmlns:a16="http://schemas.microsoft.com/office/drawing/2014/main" id="{8B8B0C62-2AE1-2942-B99D-F8777AF003F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42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38" r:id="rId1"/>
    <p:sldLayoutId id="2147485439" r:id="rId2"/>
    <p:sldLayoutId id="2147485440" r:id="rId3"/>
    <p:sldLayoutId id="2147485441" r:id="rId4"/>
    <p:sldLayoutId id="2147485442" r:id="rId5"/>
    <p:sldLayoutId id="2147485443" r:id="rId6"/>
    <p:sldLayoutId id="2147485444" r:id="rId7"/>
    <p:sldLayoutId id="2147485445" r:id="rId8"/>
    <p:sldLayoutId id="2147485446" r:id="rId9"/>
    <p:sldLayoutId id="2147485447" r:id="rId10"/>
    <p:sldLayoutId id="2147485448" r:id="rId11"/>
    <p:sldLayoutId id="214748544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9EED18B7-BC43-2F4E-804F-BCD36C00D1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2A88CE-E999-B740-A41B-20549F7D6CD1}" type="datetime1">
              <a:rPr lang="en-US" altLang="en-US"/>
              <a:pPr>
                <a:defRPr/>
              </a:pPr>
              <a:t>2/20/20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A6EB33-055F-A048-9FB4-77E2B04709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9" r:id="rId1"/>
    <p:sldLayoutId id="2147485150" r:id="rId2"/>
    <p:sldLayoutId id="2147485151" r:id="rId3"/>
    <p:sldLayoutId id="2147485152" r:id="rId4"/>
    <p:sldLayoutId id="2147485153" r:id="rId5"/>
    <p:sldLayoutId id="2147485154" r:id="rId6"/>
    <p:sldLayoutId id="2147485155" r:id="rId7"/>
    <p:sldLayoutId id="2147485156" r:id="rId8"/>
    <p:sldLayoutId id="2147485157" r:id="rId9"/>
    <p:sldLayoutId id="2147485158" r:id="rId10"/>
    <p:sldLayoutId id="2147485159" r:id="rId11"/>
    <p:sldLayoutId id="2147485160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CF1184CB-F4AF-F44E-9168-7DA2B452A5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1127F27D-B8E6-424C-9932-92252220E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ED9AA42-6004-8B45-998E-37BAC498B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EA36E2A4-D3D1-214B-94E8-09B4061AD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62E991E0-10A8-BA49-A2B7-2BC48E2A6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CFD54D74-3463-3143-92AE-CB4ADB1925E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61" r:id="rId1"/>
    <p:sldLayoutId id="2147485162" r:id="rId2"/>
    <p:sldLayoutId id="2147485163" r:id="rId3"/>
    <p:sldLayoutId id="2147485164" r:id="rId4"/>
    <p:sldLayoutId id="2147485165" r:id="rId5"/>
    <p:sldLayoutId id="2147485166" r:id="rId6"/>
    <p:sldLayoutId id="2147485167" r:id="rId7"/>
    <p:sldLayoutId id="2147485168" r:id="rId8"/>
    <p:sldLayoutId id="2147485169" r:id="rId9"/>
    <p:sldLayoutId id="2147485170" r:id="rId10"/>
    <p:sldLayoutId id="21474851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D1C9EC3F-C554-C645-BEED-DA050A7071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39177F69-83A0-3A4C-9894-9B9199501B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CC61133-7B63-6F45-9285-A3A983BBE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51358CB0-C01E-DD4B-A2A6-5FA85A389AF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4C0B7545-2670-614B-8CDE-F2E935AE28D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2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69248EF4-3E69-B545-A84A-3629A8EF2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76028715-7B83-A94D-8964-AD03F51D6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98DCC22-FAD6-A244-9758-A06739651D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8BD0DCB-AF21-E243-BA84-578BB30620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80C0A34F-326B-4141-AEB1-5680B5080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5882E6FE-A590-4046-970B-5C757A356B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0DDADD4F-5184-5647-B349-2A12A9A345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6FA29B0F-0D97-7048-8D55-3A8259A540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15" r:id="rId2"/>
    <p:sldLayoutId id="2147485116" r:id="rId3"/>
    <p:sldLayoutId id="2147485117" r:id="rId4"/>
    <p:sldLayoutId id="2147485118" r:id="rId5"/>
    <p:sldLayoutId id="2147485119" r:id="rId6"/>
    <p:sldLayoutId id="2147485120" r:id="rId7"/>
    <p:sldLayoutId id="2147485121" r:id="rId8"/>
    <p:sldLayoutId id="2147485122" r:id="rId9"/>
    <p:sldLayoutId id="2147485123" r:id="rId10"/>
    <p:sldLayoutId id="214748512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4D108D21-27D8-5040-89FB-657DA39C6D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EC7E247-D860-A94C-A3E7-CC7FD22C4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FEB4B28-3DA1-374F-BDCE-3AC8EA9F41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D59C1FA5-D154-634C-88A6-26DF280E36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989F8601-0DB1-E34D-9653-5843E77074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DE101C2-0672-A64A-AD31-9CBCFA1BC19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1026">
            <a:extLst>
              <a:ext uri="{FF2B5EF4-FFF2-40B4-BE49-F238E27FC236}">
                <a16:creationId xmlns:a16="http://schemas.microsoft.com/office/drawing/2014/main" id="{A99CF3C1-FFF8-224D-84C4-9B289386A2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50883" name="Rectangle 1027">
            <a:extLst>
              <a:ext uri="{FF2B5EF4-FFF2-40B4-BE49-F238E27FC236}">
                <a16:creationId xmlns:a16="http://schemas.microsoft.com/office/drawing/2014/main" id="{5C7E6E4E-C7B3-2540-8F0F-AFFAEE40BA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FA1013F-3371-4A42-AC9B-7115D82FA1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7D32AB-3C3B-3D41-9C75-4BED7A65E99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FF1F53-C54F-9F4D-ACAF-E82DB3D61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0886" name="Line 1032">
            <a:extLst>
              <a:ext uri="{FF2B5EF4-FFF2-40B4-BE49-F238E27FC236}">
                <a16:creationId xmlns:a16="http://schemas.microsoft.com/office/drawing/2014/main" id="{A7C105B9-4214-494B-8895-890E6E9E79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887" name="Line 1033">
            <a:extLst>
              <a:ext uri="{FF2B5EF4-FFF2-40B4-BE49-F238E27FC236}">
                <a16:creationId xmlns:a16="http://schemas.microsoft.com/office/drawing/2014/main" id="{C0C12D6B-ACCF-9A45-AE7D-8068E22D5BE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50888" name="Picture 7" descr="safari.png">
            <a:extLst>
              <a:ext uri="{FF2B5EF4-FFF2-40B4-BE49-F238E27FC236}">
                <a16:creationId xmlns:a16="http://schemas.microsoft.com/office/drawing/2014/main" id="{1AC91278-0D37-F043-A9D2-7E3E7089E0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5" r:id="rId1"/>
    <p:sldLayoutId id="2147485176" r:id="rId2"/>
    <p:sldLayoutId id="2147485177" r:id="rId3"/>
    <p:sldLayoutId id="2147485178" r:id="rId4"/>
    <p:sldLayoutId id="2147485179" r:id="rId5"/>
    <p:sldLayoutId id="2147485180" r:id="rId6"/>
    <p:sldLayoutId id="2147485181" r:id="rId7"/>
    <p:sldLayoutId id="2147485182" r:id="rId8"/>
    <p:sldLayoutId id="2147485183" r:id="rId9"/>
    <p:sldLayoutId id="2147485184" r:id="rId10"/>
    <p:sldLayoutId id="2147485185" r:id="rId11"/>
    <p:sldLayoutId id="21474851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9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9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9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9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9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9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91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Relationship Id="rId9" Type="http://schemas.openxmlformats.org/officeDocument/2006/relationships/image" Target="../media/image98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1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15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15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1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0.tif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9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5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8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0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0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hyperlink" Target="mailto:digitaltechnik@lists.inf.ethz.ch" TargetMode="External"/><Relationship Id="rId1" Type="http://schemas.openxmlformats.org/officeDocument/2006/relationships/slideLayout" Target="../slideLayouts/slideLayout33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" TargetMode="External"/><Relationship Id="rId1" Type="http://schemas.openxmlformats.org/officeDocument/2006/relationships/slideLayout" Target="../slideLayouts/slideLayout33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labs" TargetMode="External"/><Relationship Id="rId1" Type="http://schemas.openxmlformats.org/officeDocument/2006/relationships/slideLayout" Target="../slideLayouts/slideLayout338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-app2.let.ethz.ch/mod/feedback/view.php?id=418396" TargetMode="External"/><Relationship Id="rId2" Type="http://schemas.openxmlformats.org/officeDocument/2006/relationships/hyperlink" Target="https://moodle-app2.let.ethz.ch/mod/choicegroup/view.php?id=412173" TargetMode="External"/><Relationship Id="rId1" Type="http://schemas.openxmlformats.org/officeDocument/2006/relationships/slideLayout" Target="../slideLayouts/slideLayout338.xml"/><Relationship Id="rId4" Type="http://schemas.openxmlformats.org/officeDocument/2006/relationships/hyperlink" Target="https://moodle-app2.let.ethz.ch/mod/choice/view.php?id=412175" TargetMode="Externa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exams" TargetMode="External"/><Relationship Id="rId1" Type="http://schemas.openxmlformats.org/officeDocument/2006/relationships/slideLayout" Target="../slideLayouts/slideLayout338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virginia.edu/~robins/YouAndYourResearch.html" TargetMode="Externa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141.xml"/><Relationship Id="rId5" Type="http://schemas.openxmlformats.org/officeDocument/2006/relationships/image" Target="../media/image2.png"/><Relationship Id="rId4" Type="http://schemas.openxmlformats.org/officeDocument/2006/relationships/hyperlink" Target="https://people.inf.ethz.ch/omutlu/projects.ht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0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agereview.com/intel_optane_dc_persistent_memory_module_pmm" TargetMode="External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isca09.cs.columbia.edu/" TargetMode="External"/><Relationship Id="rId2" Type="http://schemas.openxmlformats.org/officeDocument/2006/relationships/hyperlink" Target="http://users.ece.cmu.edu/~omutlu/pub/pcm_isca09.pdf" TargetMode="External"/><Relationship Id="rId1" Type="http://schemas.openxmlformats.org/officeDocument/2006/relationships/slideLayout" Target="../slideLayouts/slideLayout164.xml"/><Relationship Id="rId5" Type="http://schemas.openxmlformats.org/officeDocument/2006/relationships/image" Target="../media/image22.png"/><Relationship Id="rId4" Type="http://schemas.openxmlformats.org/officeDocument/2006/relationships/hyperlink" Target="http://users.ece.cmu.edu/~omutlu/pub/lee_isca09_talk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ter.org/micro/" TargetMode="External"/><Relationship Id="rId2" Type="http://schemas.openxmlformats.org/officeDocument/2006/relationships/hyperlink" Target="https://users.ece.cmu.edu/~omutlu/pub/pcm_ieee_micro10.pdf" TargetMode="External"/><Relationship Id="rId1" Type="http://schemas.openxmlformats.org/officeDocument/2006/relationships/slideLayout" Target="../slideLayouts/slideLayout164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www.upmem.com/video-upmem-presenting-its-true-processing-in-memory-solution-hot-chips-2019/" TargetMode="External"/><Relationship Id="rId4" Type="http://schemas.openxmlformats.org/officeDocument/2006/relationships/image" Target="../media/image26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calcm/isca2015/" TargetMode="External"/><Relationship Id="rId2" Type="http://schemas.openxmlformats.org/officeDocument/2006/relationships/hyperlink" Target="http://users.ece.cmu.edu/~omutlu/pub/tesseract-pim-architecture-for-graph-processing_isca15.pdf" TargetMode="External"/><Relationship Id="rId1" Type="http://schemas.openxmlformats.org/officeDocument/2006/relationships/slideLayout" Target="../slideLayouts/slideLayout257.xml"/><Relationship Id="rId6" Type="http://schemas.openxmlformats.org/officeDocument/2006/relationships/image" Target="../media/image27.png"/><Relationship Id="rId5" Type="http://schemas.openxmlformats.org/officeDocument/2006/relationships/hyperlink" Target="http://users.ece.cmu.edu/~omutlu/pub/tesseract-pim-architecture-for-graph-processing_isca15-lightning-talk.pdf" TargetMode="External"/><Relationship Id="rId4" Type="http://schemas.openxmlformats.org/officeDocument/2006/relationships/hyperlink" Target="http://users.ece.cmu.edu/~omutlu/pub/tesseract-pim-architecture-for-graph-processing_isca15-talk.pdf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los2018.org/" TargetMode="External"/><Relationship Id="rId2" Type="http://schemas.openxmlformats.org/officeDocument/2006/relationships/hyperlink" Target="https://people.inf.ethz.ch/omutlu/pub/Google-consumer-workloads-data-movement-and-PIM_asplos18.pdf" TargetMode="External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28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0.tif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7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basicmi.github.io/AI-Chip/" TargetMode="External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1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dram-row-hammer_isca14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1.xml"/><Relationship Id="rId5" Type="http://schemas.openxmlformats.org/officeDocument/2006/relationships/hyperlink" Target="http://users.ece.cmu.edu/~omutlu/pub/dram-row-hammer_isca14.pdf" TargetMode="Externa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row-hammer_kim_lightning-talk_isca14.pdf" TargetMode="External"/><Relationship Id="rId3" Type="http://schemas.openxmlformats.org/officeDocument/2006/relationships/hyperlink" Target="https://people.inf.ethz.ch/omutlu/pub/dram-row-hammer_isca14.pdf" TargetMode="External"/><Relationship Id="rId7" Type="http://schemas.openxmlformats.org/officeDocument/2006/relationships/hyperlink" Target="https://people.inf.ethz.ch/omutlu/pub/dram-row-hammer_kim_lightning-talk_isca14.pptx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22.xml"/><Relationship Id="rId6" Type="http://schemas.openxmlformats.org/officeDocument/2006/relationships/hyperlink" Target="https://people.inf.ethz.ch/omutlu/pub/dram-row-hammer_kim_talk_isca14.pdf" TargetMode="External"/><Relationship Id="rId5" Type="http://schemas.openxmlformats.org/officeDocument/2006/relationships/hyperlink" Target="https://people.inf.ethz.ch/omutlu/pub/dram-row-hammer_kim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rowhammer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04.09724.pdf" TargetMode="External"/><Relationship Id="rId2" Type="http://schemas.openxmlformats.org/officeDocument/2006/relationships/hyperlink" Target="https://ieeexplore.ieee.org/xpl/RecentIssue.jsp?punumber=43" TargetMode="External"/><Relationship Id="rId1" Type="http://schemas.openxmlformats.org/officeDocument/2006/relationships/slideLayout" Target="../slideLayouts/slideLayout222.xml"/><Relationship Id="rId4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3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googleprojectzero.blogspot.ch/2018/01/reading-privileged-memory-with-side.html" TargetMode="External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3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arxiv.org/pdf/1711.08774.pdf" TargetMode="External"/><Relationship Id="rId1" Type="http://schemas.openxmlformats.org/officeDocument/2006/relationships/slideLayout" Target="../slideLayouts/slideLayout118.xml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8.xml"/><Relationship Id="rId4" Type="http://schemas.openxmlformats.org/officeDocument/2006/relationships/hyperlink" Target="https://nanoporetech.com/about-us/news/200-oxford-nanopore-sequencers-have-left-uk-china-support-rapid-near-sample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7.emf"/><Relationship Id="rId2" Type="http://schemas.openxmlformats.org/officeDocument/2006/relationships/slideLayout" Target="../slideLayouts/slideLayout25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0.jpeg"/><Relationship Id="rId4" Type="http://schemas.openxmlformats.org/officeDocument/2006/relationships/image" Target="../media/image49.png"/><Relationship Id="rId9" Type="http://schemas.openxmlformats.org/officeDocument/2006/relationships/image" Target="../media/image4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8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los2018.org/" TargetMode="External"/><Relationship Id="rId2" Type="http://schemas.openxmlformats.org/officeDocument/2006/relationships/hyperlink" Target="https://people.inf.ethz.ch/omutlu/pub/Google-consumer-workloads-data-movement-and-PIM_asplos18.pdf" TargetMode="External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28.tif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9.xml"/><Relationship Id="rId6" Type="http://schemas.openxmlformats.org/officeDocument/2006/relationships/image" Target="../media/image61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6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9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9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9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9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9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9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9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31493356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91.xml"/><Relationship Id="rId4" Type="http://schemas.openxmlformats.org/officeDocument/2006/relationships/image" Target="../media/image74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9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cookiemagik.deviantart.com/art/Train-station-207266944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9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9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9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0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0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0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0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03.xml"/><Relationship Id="rId4" Type="http://schemas.openxmlformats.org/officeDocument/2006/relationships/image" Target="../media/image86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1: Introduction and Basics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8986CFC-67B9-6748-9934-2C9778B6ACF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20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22F0064A-764E-144D-BBA2-9FB7EDCEB3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9E573-EAD7-474A-9D52-19C1DF8F4E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To Solve Problems</a:t>
            </a: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82789547-979B-D348-8AEB-32959494F8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56805A-9BF2-C140-A445-F8BD2A0F5D4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64477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8C16DD7F-8F69-3A4C-8CDD-D9C52CD54E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4478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Did Not Cover the Following Slides in Lecture 1</a:t>
            </a:r>
          </a:p>
        </p:txBody>
      </p:sp>
      <p:sp>
        <p:nvSpPr>
          <p:cNvPr id="192514" name="Subtitle 2">
            <a:extLst>
              <a:ext uri="{FF2B5EF4-FFF2-40B4-BE49-F238E27FC236}">
                <a16:creationId xmlns:a16="http://schemas.microsoft.com/office/drawing/2014/main" id="{8571FC84-2B72-F842-845A-39A744E1953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EDED13E1-14D2-144E-885C-9DD833354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7B9883-4B62-1449-B234-79EF72371E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695184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6">
            <a:extLst>
              <a:ext uri="{FF2B5EF4-FFF2-40B4-BE49-F238E27FC236}">
                <a16:creationId xmlns:a16="http://schemas.microsoft.com/office/drawing/2014/main" id="{C20E5A7D-9868-4740-AB15-F456B273927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The Lecture Was Slightly Different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When I Was at CMU</a:t>
            </a:r>
          </a:p>
        </p:txBody>
      </p:sp>
      <p:sp>
        <p:nvSpPr>
          <p:cNvPr id="182274" name="Slide Number Placeholder 3">
            <a:extLst>
              <a:ext uri="{FF2B5EF4-FFF2-40B4-BE49-F238E27FC236}">
                <a16:creationId xmlns:a16="http://schemas.microsoft.com/office/drawing/2014/main" id="{25937601-C65E-434A-A2E5-75E4608C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38335-EF9F-5446-9C02-C545DF1B566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554185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261A5700-8B08-E74D-A171-1005A7C752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This?</a:t>
            </a:r>
          </a:p>
        </p:txBody>
      </p:sp>
      <p:sp>
        <p:nvSpPr>
          <p:cNvPr id="183298" name="Slide Number Placeholder 3">
            <a:extLst>
              <a:ext uri="{FF2B5EF4-FFF2-40B4-BE49-F238E27FC236}">
                <a16:creationId xmlns:a16="http://schemas.microsoft.com/office/drawing/2014/main" id="{C0EA4568-784A-3A44-A3AD-2C51A67512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A5DB39-BE9E-6448-B439-6575E5F752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3299" name="Picture 1" descr="attachment-image-4c8ecbf0-d0a6-4829-ac2a-06cd447a66bc.jpg">
            <a:extLst>
              <a:ext uri="{FF2B5EF4-FFF2-40B4-BE49-F238E27FC236}">
                <a16:creationId xmlns:a16="http://schemas.microsoft.com/office/drawing/2014/main" id="{F4170E31-7FDF-6B40-877E-97B084F95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1534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0" name="TextBox 2">
            <a:extLst>
              <a:ext uri="{FF2B5EF4-FFF2-40B4-BE49-F238E27FC236}">
                <a16:creationId xmlns:a16="http://schemas.microsoft.com/office/drawing/2014/main" id="{9E6BE7FB-4BF4-FA4E-912C-56680A243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540500"/>
            <a:ext cx="3149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https://roadtrippers.com/stories/falling-water</a:t>
            </a:r>
          </a:p>
        </p:txBody>
      </p:sp>
    </p:spTree>
    <p:extLst>
      <p:ext uri="{BB962C8B-B14F-4D97-AF65-F5344CB8AC3E}">
        <p14:creationId xmlns:p14="http://schemas.microsoft.com/office/powerpoint/2010/main" val="3886785460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44EFED95-F5E7-134F-A863-48996CE408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Answer: Masterpiece of A Famous Architect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94899202-9319-FD44-9FCE-81F309CFE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71718D-EF72-6648-B8F5-54DF75C2825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5872B-D2C5-CB4A-97D8-1227B8694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285875"/>
            <a:ext cx="27924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77C53E-E42F-6149-98BC-1786A32B7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4725"/>
            <a:ext cx="6858000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5" name="TextBox 1">
            <a:extLst>
              <a:ext uri="{FF2B5EF4-FFF2-40B4-BE49-F238E27FC236}">
                <a16:creationId xmlns:a16="http://schemas.microsoft.com/office/drawing/2014/main" id="{930E73A0-9999-C346-83BF-4B087872F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88113"/>
            <a:ext cx="2949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https://en.wikipedia.org/wiki/Fallingwater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F4D243-C7DB-1944-A8A0-4919842B8AFE}"/>
              </a:ext>
            </a:extLst>
          </p:cNvPr>
          <p:cNvSpPr/>
          <p:nvPr/>
        </p:nvSpPr>
        <p:spPr>
          <a:xfrm>
            <a:off x="23813" y="4191000"/>
            <a:ext cx="6224587" cy="685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088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6">
            <a:extLst>
              <a:ext uri="{FF2B5EF4-FFF2-40B4-BE49-F238E27FC236}">
                <a16:creationId xmlns:a16="http://schemas.microsoft.com/office/drawing/2014/main" id="{F3A167F0-2047-3547-898E-D13FFB67C07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Find The Differences of </a:t>
            </a:r>
            <a:br>
              <a:rPr lang="en-US" altLang="en-US" sz="4200">
                <a:ea typeface="ＭＳ Ｐゴシック" panose="020B0600070205080204" pitchFamily="34" charset="-128"/>
              </a:rPr>
            </a:br>
            <a:r>
              <a:rPr lang="en-US" altLang="en-US" sz="4200">
                <a:ea typeface="ＭＳ Ｐゴシック" panose="020B0600070205080204" pitchFamily="34" charset="-128"/>
              </a:rPr>
              <a:t>This and That</a:t>
            </a:r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A69E3107-5938-3147-A0C8-C019FBA1D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AA9E3-4CC8-7E49-913B-FFADBA14B2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9621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9BE62F7A-CBCE-7E45-9FFD-A8BC3E3DE1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This</a:t>
            </a:r>
          </a:p>
        </p:txBody>
      </p:sp>
      <p:sp>
        <p:nvSpPr>
          <p:cNvPr id="186370" name="Content Placeholder 2">
            <a:extLst>
              <a:ext uri="{FF2B5EF4-FFF2-40B4-BE49-F238E27FC236}">
                <a16:creationId xmlns:a16="http://schemas.microsoft.com/office/drawing/2014/main" id="{6733CC68-FA10-0B4D-92C9-0E80E29B8A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0C0811C7-76D3-B248-95F4-1681CB083F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465992-634F-654D-B207-26E299921D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6372" name="Picture 5">
            <a:extLst>
              <a:ext uri="{FF2B5EF4-FFF2-40B4-BE49-F238E27FC236}">
                <a16:creationId xmlns:a16="http://schemas.microsoft.com/office/drawing/2014/main" id="{A21E2366-9AB7-8B4A-866E-C44F132E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3" name="TextBox 1">
            <a:extLst>
              <a:ext uri="{FF2B5EF4-FFF2-40B4-BE49-F238E27FC236}">
                <a16:creationId xmlns:a16="http://schemas.microsoft.com/office/drawing/2014/main" id="{351ADDAE-B510-C64E-B4C5-E15932180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49128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407214036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2CE69CC5-1EE4-564A-B0AD-7AE27DE95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That</a:t>
            </a:r>
          </a:p>
        </p:txBody>
      </p:sp>
      <p:sp>
        <p:nvSpPr>
          <p:cNvPr id="187394" name="Content Placeholder 2">
            <a:extLst>
              <a:ext uri="{FF2B5EF4-FFF2-40B4-BE49-F238E27FC236}">
                <a16:creationId xmlns:a16="http://schemas.microsoft.com/office/drawing/2014/main" id="{EB588350-D925-924E-A078-CF9915EB78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DE00C49A-6CC2-A64B-92C9-6A2054997D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20483F-2B20-E34C-A850-D6BDCC5A72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7396" name="Picture 4">
            <a:extLst>
              <a:ext uri="{FF2B5EF4-FFF2-40B4-BE49-F238E27FC236}">
                <a16:creationId xmlns:a16="http://schemas.microsoft.com/office/drawing/2014/main" id="{30B576A2-ABB8-E047-B6C2-70BAF6A1D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63650"/>
            <a:ext cx="8424863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156297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92D44015-EA98-644D-BEC6-BABD57F8DD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88418" name="Content Placeholder 2">
            <a:extLst>
              <a:ext uri="{FF2B5EF4-FFF2-40B4-BE49-F238E27FC236}">
                <a16:creationId xmlns:a16="http://schemas.microsoft.com/office/drawing/2014/main" id="{DA506065-66B7-754D-93D9-F9E6AFF240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F4D3B32D-F8ED-8745-851D-5959043075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B62EC3-E94C-B442-9CFA-BB2B8C470B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8420" name="Rounded Rectangle 4">
            <a:extLst>
              <a:ext uri="{FF2B5EF4-FFF2-40B4-BE49-F238E27FC236}">
                <a16:creationId xmlns:a16="http://schemas.microsoft.com/office/drawing/2014/main" id="{3490277F-81F5-034D-8251-DF9F253577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421" name="Rounded Rectangle 5">
            <a:extLst>
              <a:ext uri="{FF2B5EF4-FFF2-40B4-BE49-F238E27FC236}">
                <a16:creationId xmlns:a16="http://schemas.microsoft.com/office/drawing/2014/main" id="{31BF2987-279C-6E49-B0B7-CE6248BD6A6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619595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77898B-0BF4-064E-AF59-5639235E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E1A4D0-0DFC-C147-8C2A-65B191450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3" name="Title 1">
            <a:extLst>
              <a:ext uri="{FF2B5EF4-FFF2-40B4-BE49-F238E27FC236}">
                <a16:creationId xmlns:a16="http://schemas.microsoft.com/office/drawing/2014/main" id="{7114190D-5491-2349-BE4D-F8CECC941D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Quote from The Architect Himself</a:t>
            </a:r>
          </a:p>
        </p:txBody>
      </p:sp>
      <p:sp>
        <p:nvSpPr>
          <p:cNvPr id="189444" name="Content Placeholder 2">
            <a:extLst>
              <a:ext uri="{FF2B5EF4-FFF2-40B4-BE49-F238E27FC236}">
                <a16:creationId xmlns:a16="http://schemas.microsoft.com/office/drawing/2014/main" id="{17DAFA97-5C30-194A-B147-F69C4D7CDD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189445" name="Slide Number Placeholder 3">
            <a:extLst>
              <a:ext uri="{FF2B5EF4-FFF2-40B4-BE49-F238E27FC236}">
                <a16:creationId xmlns:a16="http://schemas.microsoft.com/office/drawing/2014/main" id="{9A464D3D-1BD3-BB43-B1C1-136A3B20C5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76300F-13B2-124F-8DEF-EFEACC76F1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9446" name="TextBox 7">
            <a:extLst>
              <a:ext uri="{FF2B5EF4-FFF2-40B4-BE49-F238E27FC236}">
                <a16:creationId xmlns:a16="http://schemas.microsoft.com/office/drawing/2014/main" id="{4DF4726A-6DAB-4D48-A05A-096387C30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53573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3298920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098EC200-3806-B34B-8C3E-3C7012D53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Principled Design</a:t>
            </a:r>
          </a:p>
        </p:txBody>
      </p:sp>
      <p:sp>
        <p:nvSpPr>
          <p:cNvPr id="190466" name="Slide Number Placeholder 3">
            <a:extLst>
              <a:ext uri="{FF2B5EF4-FFF2-40B4-BE49-F238E27FC236}">
                <a16:creationId xmlns:a16="http://schemas.microsoft.com/office/drawing/2014/main" id="{D0C78DDB-02EC-854C-A032-26E58ADC1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6892F3-70F5-A847-9998-BC783FCDF1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A7EB9-2BB8-0A43-A8CB-56D927B2F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066800"/>
            <a:ext cx="86106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0C1D8A-6CC5-CE40-A5DB-3A73E3B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551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Title 1">
            <a:extLst>
              <a:ext uri="{FF2B5EF4-FFF2-40B4-BE49-F238E27FC236}">
                <a16:creationId xmlns:a16="http://schemas.microsoft.com/office/drawing/2014/main" id="{4BF70894-D799-994E-BEBB-6A571CBD00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Answer Reworded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8169D-9A4F-224E-A7EC-0BCCC3F99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To Gain Insight</a:t>
            </a:r>
          </a:p>
        </p:txBody>
      </p:sp>
      <p:sp>
        <p:nvSpPr>
          <p:cNvPr id="272387" name="Slide Number Placeholder 3">
            <a:extLst>
              <a:ext uri="{FF2B5EF4-FFF2-40B4-BE49-F238E27FC236}">
                <a16:creationId xmlns:a16="http://schemas.microsoft.com/office/drawing/2014/main" id="{0BE115BC-2860-E644-B726-154120DCF4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ED4E6E-B671-C242-8E9B-EDBD14F1EBF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C7189-3E99-8A45-AF60-995B748D383C}"/>
              </a:ext>
            </a:extLst>
          </p:cNvPr>
          <p:cNvSpPr txBox="1"/>
          <p:nvPr/>
        </p:nvSpPr>
        <p:spPr>
          <a:xfrm>
            <a:off x="1476375" y="6430963"/>
            <a:ext cx="6954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Hamming, “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Numerical Methods for Scientists and Engineers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,” 1962.</a:t>
            </a:r>
          </a:p>
        </p:txBody>
      </p:sp>
    </p:spTree>
    <p:extLst>
      <p:ext uri="{BB962C8B-B14F-4D97-AF65-F5344CB8AC3E}">
        <p14:creationId xmlns:p14="http://schemas.microsoft.com/office/powerpoint/2010/main" val="3532380196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586698A0-DF91-8B47-AA5A-579F45377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91490" name="Content Placeholder 2">
            <a:extLst>
              <a:ext uri="{FF2B5EF4-FFF2-40B4-BE49-F238E27FC236}">
                <a16:creationId xmlns:a16="http://schemas.microsoft.com/office/drawing/2014/main" id="{2B7288F8-C3ED-1C4C-AC91-7E7C066ED6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3CFF6E27-6624-2F48-B8DA-1825859CA7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CF31D3-C0B7-FF42-A4E5-BECDDBE4883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2" name="Rounded Rectangle 4">
            <a:extLst>
              <a:ext uri="{FF2B5EF4-FFF2-40B4-BE49-F238E27FC236}">
                <a16:creationId xmlns:a16="http://schemas.microsoft.com/office/drawing/2014/main" id="{40FEB5E4-EE23-A548-AE6D-893569A055C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89D1ED-7136-1B47-81DD-535160127C4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818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4FF77871-814B-BB42-AFBC-12BEB3CC9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F291-38BD-C347-8F57-4DC4BCF0AF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358900"/>
            <a:ext cx="8991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It all starts from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 and design principles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knowledge of how to use &amp; apply them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Underlying technology might change </a:t>
            </a:r>
            <a:r>
              <a:rPr lang="en-US" altLang="en-US">
                <a:ea typeface="ＭＳ Ｐゴシック" panose="020B0600070205080204" pitchFamily="34" charset="-128"/>
              </a:rPr>
              <a:t>(e.g., steel vs. wood)</a:t>
            </a:r>
          </a:p>
          <a:p>
            <a:pPr lvl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but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of taking advantage of technology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bear resemblance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used for design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depend on the principles 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employed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04DE4FF2-490C-934D-9F83-DF7F17B283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7B59E-E9FF-4943-A6BB-CCAD2CFDCA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71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27632F59-F019-1844-B36E-99D83B733E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Processor Chips </a:t>
            </a:r>
          </a:p>
        </p:txBody>
      </p:sp>
      <p:sp>
        <p:nvSpPr>
          <p:cNvPr id="193538" name="Content Placeholder 2">
            <a:extLst>
              <a:ext uri="{FF2B5EF4-FFF2-40B4-BE49-F238E27FC236}">
                <a16:creationId xmlns:a16="http://schemas.microsoft.com/office/drawing/2014/main" id="{A323B2D0-0707-984B-AB4A-637D174343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52513"/>
            <a:ext cx="8610600" cy="519588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BC5C894A-3FCE-9E49-B87D-66219B7351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A70B0-054F-594C-ADE9-8E1A7A2BA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3540" name="Group 40">
            <a:extLst>
              <a:ext uri="{FF2B5EF4-FFF2-40B4-BE49-F238E27FC236}">
                <a16:creationId xmlns:a16="http://schemas.microsoft.com/office/drawing/2014/main" id="{7C996A4A-24BF-E847-B5A3-D1E8D5BB3C05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2235200"/>
            <a:ext cx="1847850" cy="1808163"/>
            <a:chOff x="3647468" y="1676931"/>
            <a:chExt cx="1848260" cy="1808173"/>
          </a:xfrm>
        </p:grpSpPr>
        <p:pic>
          <p:nvPicPr>
            <p:cNvPr id="193561" name="Picture 33" descr="cell-diephoto.jpg">
              <a:extLst>
                <a:ext uri="{FF2B5EF4-FFF2-40B4-BE49-F238E27FC236}">
                  <a16:creationId xmlns:a16="http://schemas.microsoft.com/office/drawing/2014/main" id="{ABEE6AAB-E9FA-F149-BD89-7EF2C71AA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34" t="10641" r="5714" b="11047"/>
            <a:stretch>
              <a:fillRect/>
            </a:stretch>
          </p:blipFill>
          <p:spPr bwMode="auto">
            <a:xfrm>
              <a:off x="3647468" y="1676931"/>
              <a:ext cx="18482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62" name="TextBox 8">
              <a:extLst>
                <a:ext uri="{FF2B5EF4-FFF2-40B4-BE49-F238E27FC236}">
                  <a16:creationId xmlns:a16="http://schemas.microsoft.com/office/drawing/2014/main" id="{19EF2FC7-808A-BD4A-A8AA-C33140319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7468" y="2869681"/>
              <a:ext cx="1274990" cy="6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Cell BE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8+1 cores</a:t>
              </a:r>
            </a:p>
          </p:txBody>
        </p:sp>
      </p:grpSp>
      <p:grpSp>
        <p:nvGrpSpPr>
          <p:cNvPr id="193541" name="Group 39">
            <a:extLst>
              <a:ext uri="{FF2B5EF4-FFF2-40B4-BE49-F238E27FC236}">
                <a16:creationId xmlns:a16="http://schemas.microsoft.com/office/drawing/2014/main" id="{252AA93E-0263-FB49-A531-F66AC7D6394B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35200"/>
            <a:ext cx="2206625" cy="1806575"/>
            <a:chOff x="2223822" y="1484985"/>
            <a:chExt cx="2206183" cy="1806217"/>
          </a:xfrm>
        </p:grpSpPr>
        <p:sp>
          <p:nvSpPr>
            <p:cNvPr id="193559" name="TextBox 36">
              <a:extLst>
                <a:ext uri="{FF2B5EF4-FFF2-40B4-BE49-F238E27FC236}">
                  <a16:creationId xmlns:a16="http://schemas.microsoft.com/office/drawing/2014/main" id="{42944E55-1134-474B-9154-BB9B61A5A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3822" y="2675824"/>
              <a:ext cx="1315796" cy="615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Core i7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193560" name="Picture 30" descr="3177_01.png">
              <a:extLst>
                <a:ext uri="{FF2B5EF4-FFF2-40B4-BE49-F238E27FC236}">
                  <a16:creationId xmlns:a16="http://schemas.microsoft.com/office/drawing/2014/main" id="{023C3E7B-C46F-EC41-B717-5128CBCC1F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8" t="22220" r="3780" b="12109"/>
            <a:stretch>
              <a:fillRect/>
            </a:stretch>
          </p:blipFill>
          <p:spPr bwMode="auto">
            <a:xfrm>
              <a:off x="2223822" y="1484985"/>
              <a:ext cx="2206183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2" name="Group 38">
            <a:extLst>
              <a:ext uri="{FF2B5EF4-FFF2-40B4-BE49-F238E27FC236}">
                <a16:creationId xmlns:a16="http://schemas.microsoft.com/office/drawing/2014/main" id="{F3655FC2-8483-BF41-BBB9-34A548936E00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4318000"/>
            <a:ext cx="1984375" cy="1755775"/>
            <a:chOff x="6769103" y="859632"/>
            <a:chExt cx="1983636" cy="1755215"/>
          </a:xfrm>
        </p:grpSpPr>
        <p:pic>
          <p:nvPicPr>
            <p:cNvPr id="193557" name="Picture 2" descr="C:\Daten\talks\invited\ferc2010\material\Tilera_TILE-Gx100.jpg">
              <a:extLst>
                <a:ext uri="{FF2B5EF4-FFF2-40B4-BE49-F238E27FC236}">
                  <a16:creationId xmlns:a16="http://schemas.microsoft.com/office/drawing/2014/main" id="{552EF2CF-8CD3-4E40-ABB6-722BA6E165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4259" y="859632"/>
              <a:ext cx="13794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8" name="TextBox 8">
              <a:extLst>
                <a:ext uri="{FF2B5EF4-FFF2-40B4-BE49-F238E27FC236}">
                  <a16:creationId xmlns:a16="http://schemas.microsoft.com/office/drawing/2014/main" id="{B72269F6-8F85-7347-A659-68D6E0389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103" y="1999294"/>
              <a:ext cx="198363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Tilera TILE Gx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100 cores, networked</a:t>
              </a:r>
            </a:p>
          </p:txBody>
        </p:sp>
      </p:grpSp>
      <p:grpSp>
        <p:nvGrpSpPr>
          <p:cNvPr id="193543" name="Group 38">
            <a:extLst>
              <a:ext uri="{FF2B5EF4-FFF2-40B4-BE49-F238E27FC236}">
                <a16:creationId xmlns:a16="http://schemas.microsoft.com/office/drawing/2014/main" id="{382BCBF2-96D4-B64C-9A85-FEF45A04DED2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2235200"/>
            <a:ext cx="1538288" cy="1811338"/>
            <a:chOff x="241300" y="4189413"/>
            <a:chExt cx="1538944" cy="1811568"/>
          </a:xfrm>
        </p:grpSpPr>
        <p:pic>
          <p:nvPicPr>
            <p:cNvPr id="193555" name="Picture 2" descr="C:\franzf\talks\invited\dagstuhl-2010\material\6686259_img.jpg">
              <a:extLst>
                <a:ext uri="{FF2B5EF4-FFF2-40B4-BE49-F238E27FC236}">
                  <a16:creationId xmlns:a16="http://schemas.microsoft.com/office/drawing/2014/main" id="{62EB6AB7-1E12-354D-85B9-09D53C0CCA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9"/>
            <a:stretch>
              <a:fillRect/>
            </a:stretch>
          </p:blipFill>
          <p:spPr bwMode="auto">
            <a:xfrm>
              <a:off x="292100" y="4189413"/>
              <a:ext cx="1488144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6" name="TextBox 8">
              <a:extLst>
                <a:ext uri="{FF2B5EF4-FFF2-40B4-BE49-F238E27FC236}">
                  <a16:creationId xmlns:a16="http://schemas.microsoft.com/office/drawing/2014/main" id="{4AFD6BEA-2BF6-444D-83CF-74AD41761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300" y="5385428"/>
              <a:ext cx="14479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POWER7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</a:p>
          </p:txBody>
        </p:sp>
      </p:grpSp>
      <p:grpSp>
        <p:nvGrpSpPr>
          <p:cNvPr id="193544" name="Group 44">
            <a:extLst>
              <a:ext uri="{FF2B5EF4-FFF2-40B4-BE49-F238E27FC236}">
                <a16:creationId xmlns:a16="http://schemas.microsoft.com/office/drawing/2014/main" id="{BCE3656C-1800-0C41-A0CE-059D015395D9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4318000"/>
            <a:ext cx="1879600" cy="1789113"/>
            <a:chOff x="3809208" y="4471194"/>
            <a:chExt cx="1879641" cy="1789346"/>
          </a:xfrm>
        </p:grpSpPr>
        <p:sp>
          <p:nvSpPr>
            <p:cNvPr id="193553" name="TextBox 8">
              <a:extLst>
                <a:ext uri="{FF2B5EF4-FFF2-40B4-BE49-F238E27FC236}">
                  <a16:creationId xmlns:a16="http://schemas.microsoft.com/office/drawing/2014/main" id="{4A4E29F4-8C17-5D4D-A85A-1736D1718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9208" y="5644987"/>
              <a:ext cx="187964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SCC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48 cores, networked</a:t>
              </a:r>
            </a:p>
          </p:txBody>
        </p:sp>
        <p:pic>
          <p:nvPicPr>
            <p:cNvPr id="193554" name="Picture 5" descr="C:\Daten\talks\invited\ferc2010\material\scc.jpg">
              <a:extLst>
                <a:ext uri="{FF2B5EF4-FFF2-40B4-BE49-F238E27FC236}">
                  <a16:creationId xmlns:a16="http://schemas.microsoft.com/office/drawing/2014/main" id="{6A433830-0627-8A4D-8C14-58125BF4ED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081" y="4471194"/>
              <a:ext cx="1465517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5" name="Group 47">
            <a:extLst>
              <a:ext uri="{FF2B5EF4-FFF2-40B4-BE49-F238E27FC236}">
                <a16:creationId xmlns:a16="http://schemas.microsoft.com/office/drawing/2014/main" id="{4D7F1D99-62F9-6A4F-800A-3F682470AA4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318000"/>
            <a:ext cx="1363663" cy="1800225"/>
            <a:chOff x="5252245" y="4774407"/>
            <a:chExt cx="1363286" cy="1800456"/>
          </a:xfrm>
        </p:grpSpPr>
        <p:sp>
          <p:nvSpPr>
            <p:cNvPr id="193551" name="TextBox 8">
              <a:extLst>
                <a:ext uri="{FF2B5EF4-FFF2-40B4-BE49-F238E27FC236}">
                  <a16:creationId xmlns:a16="http://schemas.microsoft.com/office/drawing/2014/main" id="{E1F9BC3F-8C96-5640-B5B4-DE27A5169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136328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Nvidia Fermi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448 “cores”</a:t>
              </a:r>
            </a:p>
          </p:txBody>
        </p:sp>
        <p:pic>
          <p:nvPicPr>
            <p:cNvPr id="193552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11B814CB-EB2E-904D-9397-84A754534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6" name="Group 78">
            <a:extLst>
              <a:ext uri="{FF2B5EF4-FFF2-40B4-BE49-F238E27FC236}">
                <a16:creationId xmlns:a16="http://schemas.microsoft.com/office/drawing/2014/main" id="{608B075A-F932-964D-91C5-893116F413A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35200"/>
            <a:ext cx="1676400" cy="2139950"/>
            <a:chOff x="533400" y="1371600"/>
            <a:chExt cx="1676399" cy="2139553"/>
          </a:xfrm>
        </p:grpSpPr>
        <p:pic>
          <p:nvPicPr>
            <p:cNvPr id="193549" name="Content Placeholder 6" descr="barcelona-die-photo-color.jpg">
              <a:extLst>
                <a:ext uri="{FF2B5EF4-FFF2-40B4-BE49-F238E27FC236}">
                  <a16:creationId xmlns:a16="http://schemas.microsoft.com/office/drawing/2014/main" id="{BFDA4F9C-C452-104F-B7D1-38B1CEAA7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371600"/>
              <a:ext cx="1600199" cy="156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0" name="TextBox 8">
              <a:extLst>
                <a:ext uri="{FF2B5EF4-FFF2-40B4-BE49-F238E27FC236}">
                  <a16:creationId xmlns:a16="http://schemas.microsoft.com/office/drawing/2014/main" id="{384C56FD-6594-D445-B1BF-4D7E674F11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2895600"/>
              <a:ext cx="164202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AMD Barcelona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 cores</a:t>
              </a:r>
            </a:p>
          </p:txBody>
        </p:sp>
      </p:grpSp>
      <p:pic>
        <p:nvPicPr>
          <p:cNvPr id="193547" name="Picture 80">
            <a:extLst>
              <a:ext uri="{FF2B5EF4-FFF2-40B4-BE49-F238E27FC236}">
                <a16:creationId xmlns:a16="http://schemas.microsoft.com/office/drawing/2014/main" id="{7CC7A56C-6FA4-7A46-A11B-02BEEA58E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18000"/>
            <a:ext cx="22098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8" name="TextBox 8">
            <a:extLst>
              <a:ext uri="{FF2B5EF4-FFF2-40B4-BE49-F238E27FC236}">
                <a16:creationId xmlns:a16="http://schemas.microsoft.com/office/drawing/2014/main" id="{E7D22310-CB79-2146-ACD0-0B01FC057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40400"/>
            <a:ext cx="14684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Sun Niagara II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8 cores</a:t>
            </a:r>
          </a:p>
        </p:txBody>
      </p:sp>
    </p:spTree>
    <p:extLst>
      <p:ext uri="{BB962C8B-B14F-4D97-AF65-F5344CB8AC3E}">
        <p14:creationId xmlns:p14="http://schemas.microsoft.com/office/powerpoint/2010/main" val="2251581608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C8B1A514-B65C-E44C-A9E7-33CFEC21C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4562" name="Content Placeholder 2">
            <a:extLst>
              <a:ext uri="{FF2B5EF4-FFF2-40B4-BE49-F238E27FC236}">
                <a16:creationId xmlns:a16="http://schemas.microsoft.com/office/drawing/2014/main" id="{6B02F346-7E1F-4A46-AC99-C5183A7675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59C04376-3378-F14D-AF9B-15D299697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CDD4B9-D24B-6D46-A31D-CF06218950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2221EB-09DD-7142-8403-988B69062472}"/>
              </a:ext>
            </a:extLst>
          </p:cNvPr>
          <p:cNvSpPr txBox="1"/>
          <p:nvPr/>
        </p:nvSpPr>
        <p:spPr>
          <a:xfrm>
            <a:off x="2895600" y="6553200"/>
            <a:ext cx="6248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source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: http://www.sia-online.org (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semiconductor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industry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association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pic>
        <p:nvPicPr>
          <p:cNvPr id="194565" name="Picture 2">
            <a:extLst>
              <a:ext uri="{FF2B5EF4-FFF2-40B4-BE49-F238E27FC236}">
                <a16:creationId xmlns:a16="http://schemas.microsoft.com/office/drawing/2014/main" id="{5320254F-F10B-364E-93F6-5ACB57C5C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895600"/>
            <a:ext cx="31337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6" name="Content Placeholder 3">
            <a:extLst>
              <a:ext uri="{FF2B5EF4-FFF2-40B4-BE49-F238E27FC236}">
                <a16:creationId xmlns:a16="http://schemas.microsoft.com/office/drawing/2014/main" id="{173249C5-D37E-8F41-8A95-EC205DB28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103547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8064B7C1-D5EC-B246-B370-57FB6D04B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5586" name="Content Placeholder 2">
            <a:extLst>
              <a:ext uri="{FF2B5EF4-FFF2-40B4-BE49-F238E27FC236}">
                <a16:creationId xmlns:a16="http://schemas.microsoft.com/office/drawing/2014/main" id="{18060748-1C98-024A-AAB8-69F2BB3DF2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8214C60F-2C02-E34F-B953-CC53C394B7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F642FD-A838-3549-8C0D-2ECD2061A7C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5588" name="TextBox 4">
            <a:extLst>
              <a:ext uri="{FF2B5EF4-FFF2-40B4-BE49-F238E27FC236}">
                <a16:creationId xmlns:a16="http://schemas.microsoft.com/office/drawing/2014/main" id="{4FD66ED8-DCF2-5443-8F3E-BF9C562FC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35738"/>
            <a:ext cx="4648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http://datacentervoice.com/wp-content/uploads/2015/10/data-center.jpg</a:t>
            </a:r>
          </a:p>
        </p:txBody>
      </p:sp>
      <p:pic>
        <p:nvPicPr>
          <p:cNvPr id="195589" name="Picture 7" descr="data-center.jpg">
            <a:extLst>
              <a:ext uri="{FF2B5EF4-FFF2-40B4-BE49-F238E27FC236}">
                <a16:creationId xmlns:a16="http://schemas.microsoft.com/office/drawing/2014/main" id="{E922D185-A162-BC4E-A8FF-E1BCD2A11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67818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4792396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8B0A7CAE-8B38-EF49-B20F-4896B21A7F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AB510D93-A6C2-C54D-9ED5-EB1EDEDD5D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072-56C6-DC4D-B1F2-66742F808E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2" descr="drone-technology_1-1024x683.jpg">
            <a:extLst>
              <a:ext uri="{FF2B5EF4-FFF2-40B4-BE49-F238E27FC236}">
                <a16:creationId xmlns:a16="http://schemas.microsoft.com/office/drawing/2014/main" id="{E643F47C-D85A-7C47-8ABE-038A68B1B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20750"/>
            <a:ext cx="8135937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6C6047-CE98-5F4E-9C4A-673FEBBD6F55}"/>
              </a:ext>
            </a:extLst>
          </p:cNvPr>
          <p:cNvSpPr txBox="1"/>
          <p:nvPr/>
        </p:nvSpPr>
        <p:spPr>
          <a:xfrm>
            <a:off x="1547813" y="6524625"/>
            <a:ext cx="37623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3431100193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22185C75-BA89-E443-9AD3-9EFF4C1CC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pic>
        <p:nvPicPr>
          <p:cNvPr id="197634" name="Content Placeholder 4" descr="UK-Self-Driving-Cars.jpg">
            <a:extLst>
              <a:ext uri="{FF2B5EF4-FFF2-40B4-BE49-F238E27FC236}">
                <a16:creationId xmlns:a16="http://schemas.microsoft.com/office/drawing/2014/main" id="{E3487D91-2AA1-6842-9E90-4EF5F426AB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E1918-85FA-8846-A842-0E4C1061AD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6EC925-01DB-1A40-AC6B-45A3400F05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4010D-26F8-464A-8305-9306E0F45BA6}"/>
              </a:ext>
            </a:extLst>
          </p:cNvPr>
          <p:cNvSpPr txBox="1"/>
          <p:nvPr/>
        </p:nvSpPr>
        <p:spPr>
          <a:xfrm>
            <a:off x="1476375" y="6494463"/>
            <a:ext cx="472122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51263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908016E5-2BA2-314B-A5B6-3691F567AF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87927-CC81-8840-91C8-976CC91A50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1BB96D-8940-3442-A363-403CF58ABD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8A18AA-58C6-D544-8201-D8A1750C6C72}"/>
              </a:ext>
            </a:extLst>
          </p:cNvPr>
          <p:cNvSpPr txBox="1"/>
          <p:nvPr/>
        </p:nvSpPr>
        <p:spPr>
          <a:xfrm>
            <a:off x="1476375" y="6494463"/>
            <a:ext cx="671195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sm.pcmag.com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pcmag_uk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/photo/g/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google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-self-driving-car-the-guts/google-self-driving-car-the-guts_dwx8.jpg</a:t>
            </a:r>
          </a:p>
        </p:txBody>
      </p:sp>
      <p:pic>
        <p:nvPicPr>
          <p:cNvPr id="198660" name="Picture 6" descr="google-self-driving-car-the-guts_dwx8.jpg">
            <a:extLst>
              <a:ext uri="{FF2B5EF4-FFF2-40B4-BE49-F238E27FC236}">
                <a16:creationId xmlns:a16="http://schemas.microsoft.com/office/drawing/2014/main" id="{4AD357DE-1673-964B-981B-D562C0774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268413"/>
            <a:ext cx="69850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903391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85DE7946-0FE0-8C4F-82E3-7FB498150F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D192EFB-51AA-8748-A7B4-9E4AA5059E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EF7218-C7F1-CF47-BBA1-425B3124677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9683" name="TextBox 4">
            <a:extLst>
              <a:ext uri="{FF2B5EF4-FFF2-40B4-BE49-F238E27FC236}">
                <a16:creationId xmlns:a16="http://schemas.microsoft.com/office/drawing/2014/main" id="{C2844390-D7BC-1944-A93C-99177C547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5" y="6494463"/>
            <a:ext cx="59388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https://fossbytes.com/wp-content/uploads/2015/06/Supercomputer-TIANHE2-china.jpg</a:t>
            </a:r>
          </a:p>
        </p:txBody>
      </p:sp>
      <p:pic>
        <p:nvPicPr>
          <p:cNvPr id="199684" name="Picture 1" descr="Supercomputer-TIANHE2-china.jpg">
            <a:extLst>
              <a:ext uri="{FF2B5EF4-FFF2-40B4-BE49-F238E27FC236}">
                <a16:creationId xmlns:a16="http://schemas.microsoft.com/office/drawing/2014/main" id="{41EB839B-BA02-974F-ABAE-813A69885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6013"/>
            <a:ext cx="9144000" cy="497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903939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FA241D44-92E5-4748-976C-CC55E6037E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258B5-7A44-DC4F-B5AC-9BDE7728F8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CDBE32-98A2-BD4C-A9FB-E7CA81615A8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C51A6FAE-E887-D849-A811-C41EA4FA2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B2F58F-0033-4A40-B37D-73819287790E}"/>
              </a:ext>
            </a:extLst>
          </p:cNvPr>
          <p:cNvSpPr txBox="1"/>
          <p:nvPr/>
        </p:nvSpPr>
        <p:spPr>
          <a:xfrm>
            <a:off x="250825" y="5805488"/>
            <a:ext cx="84439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”, ISCA 2017.</a:t>
            </a:r>
          </a:p>
        </p:txBody>
      </p:sp>
    </p:spTree>
    <p:extLst>
      <p:ext uri="{BB962C8B-B14F-4D97-AF65-F5344CB8AC3E}">
        <p14:creationId xmlns:p14="http://schemas.microsoft.com/office/powerpoint/2010/main" val="14596386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itle 1">
            <a:extLst>
              <a:ext uri="{FF2B5EF4-FFF2-40B4-BE49-F238E27FC236}">
                <a16:creationId xmlns:a16="http://schemas.microsoft.com/office/drawing/2014/main" id="{286FB4E1-FABB-D847-AD00-9D180EABE9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Answer Extended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55EC9-0FE3-3F43-ACBD-B155226E6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96950"/>
            <a:ext cx="91440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To Enable </a:t>
            </a:r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a Better Life &amp; Future</a:t>
            </a:r>
          </a:p>
        </p:txBody>
      </p:sp>
      <p:sp>
        <p:nvSpPr>
          <p:cNvPr id="273411" name="Slide Number Placeholder 3">
            <a:extLst>
              <a:ext uri="{FF2B5EF4-FFF2-40B4-BE49-F238E27FC236}">
                <a16:creationId xmlns:a16="http://schemas.microsoft.com/office/drawing/2014/main" id="{1B9BFD72-0528-A648-8378-05D4D35A61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14E96B-E480-534D-8D9A-9157AFEEB01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1651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42895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557838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103539" y="6133643"/>
            <a:ext cx="87356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https://www.anandtech.com/show/14758/hot-chips-31-live-blogs-cerebras-wafer-scale-deep-learning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0" y="6474022"/>
            <a:ext cx="891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https://www.cerebras.net/cerebras-wafer-scale-engine-why-we-need-big-chips-for-deep-learning/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64367"/>
      </p:ext>
    </p:extLst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B75F8569-0658-7A41-A281-39DE616B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Building Blocks</a:t>
            </a:r>
          </a:p>
        </p:txBody>
      </p:sp>
      <p:sp>
        <p:nvSpPr>
          <p:cNvPr id="201730" name="Content Placeholder 2">
            <a:extLst>
              <a:ext uri="{FF2B5EF4-FFF2-40B4-BE49-F238E27FC236}">
                <a16:creationId xmlns:a16="http://schemas.microsoft.com/office/drawing/2014/main" id="{9A763D9E-3DF1-D948-99A3-981A677E5B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Electrons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Transistors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Logic Gates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Combinational Logic Circuits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Circuits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Storage Elements and Memory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…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Cores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Caches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Interconnect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Memories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...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878837BF-C3C8-E84D-A54F-E01F9326B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83E597-2364-BA49-82D1-0DCF22F0C1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756071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5828D00B-37F8-0A4B-8C21-C335A033E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 Assignments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7126-0AD4-1C45-9C20-B3FC80CA0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39900"/>
            <a:ext cx="2667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Chapter 1 in Harris &amp; Harris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Chapters 1-2 in </a:t>
            </a:r>
            <a:r>
              <a:rPr lang="en-US" dirty="0" err="1">
                <a:solidFill>
                  <a:srgbClr val="0000FF"/>
                </a:solidFill>
              </a:rPr>
              <a:t>Patt</a:t>
            </a:r>
            <a:r>
              <a:rPr lang="en-US" dirty="0">
                <a:solidFill>
                  <a:srgbClr val="0000FF"/>
                </a:solidFill>
              </a:rPr>
              <a:t> and Patel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BD91CEED-7784-DB4E-9C16-30BF43A52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B66CC1-7B43-654B-9696-99823D54D2C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book_v2.jpg">
            <a:extLst>
              <a:ext uri="{FF2B5EF4-FFF2-40B4-BE49-F238E27FC236}">
                <a16:creationId xmlns:a16="http://schemas.microsoft.com/office/drawing/2014/main" id="{F4CFBB11-7517-0248-AF64-D37074DC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1256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757" name="Picture 6" descr="41t6QAnO8fL.jpg">
            <a:extLst>
              <a:ext uri="{FF2B5EF4-FFF2-40B4-BE49-F238E27FC236}">
                <a16:creationId xmlns:a16="http://schemas.microsoft.com/office/drawing/2014/main" id="{807EE9E3-8294-2B43-9C3C-69321382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184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8" name="Content Placeholder 2">
            <a:extLst>
              <a:ext uri="{FF2B5EF4-FFF2-40B4-BE49-F238E27FC236}">
                <a16:creationId xmlns:a16="http://schemas.microsoft.com/office/drawing/2014/main" id="{76D6CADC-50E0-2D4F-B72B-4673778D164B}"/>
              </a:ext>
            </a:extLst>
          </p:cNvPr>
          <p:cNvSpPr txBox="1">
            <a:spLocks/>
          </p:cNvSpPr>
          <p:nvPr/>
        </p:nvSpPr>
        <p:spPr bwMode="auto">
          <a:xfrm>
            <a:off x="5943600" y="3124200"/>
            <a:ext cx="32004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Supplementary Lecture Slides on Binary Numbers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057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6AF0D36A-3D97-BD43-A301-87117E95BD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62495-2525-444B-A0A3-6020C5EFE7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3ECD2C86-D1C3-A944-B160-3A31389448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1887FB-25C8-E048-850C-AB24997727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497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E70B491-459D-6B4A-91A6-1E498F304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79AD4-B059-CB46-BCD5-06CB33D64A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CBD77DB5-2BF2-F942-B584-F5EB02257D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C76392-509B-BB4D-A295-20866469321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148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7526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 and Logistics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840667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Info: Instructor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Professor @ ETH Zurich CS, since September 2015 (started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Office hours: By appointment (email me)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bioinformatics, hardware security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 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Genome analysis and application-algorithm-hardware co-design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51152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Lecturer &amp;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Juan Gómez Luna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Vice-Head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Hasan Hassan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Lecturer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Frank </a:t>
            </a:r>
            <a:r>
              <a:rPr lang="en-US" altLang="en-US" dirty="0" err="1">
                <a:ea typeface="ＭＳ Ｐゴシック" panose="020B0600070205080204" pitchFamily="34" charset="-128"/>
              </a:rPr>
              <a:t>Gurkaynak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Mohammed </a:t>
            </a:r>
            <a:r>
              <a:rPr lang="en-US" altLang="en-US" dirty="0" err="1">
                <a:ea typeface="ＭＳ Ｐゴシック" panose="020B0600070205080204" pitchFamily="34" charset="-128"/>
              </a:rPr>
              <a:t>Alser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Lois </a:t>
            </a:r>
            <a:r>
              <a:rPr lang="en-US" altLang="en-US" dirty="0" err="1">
                <a:ea typeface="ＭＳ Ｐゴシック" panose="020B0600070205080204" pitchFamily="34" charset="-128"/>
              </a:rPr>
              <a:t>Orosa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Jawad Haj-Yahya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Jisung Park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37999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 (cont.)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Minesh</a:t>
            </a:r>
            <a:r>
              <a:rPr lang="en-US" altLang="en-US" dirty="0">
                <a:ea typeface="ＭＳ Ｐゴシック" panose="020B0600070205080204" pitchFamily="34" charset="-128"/>
              </a:rPr>
              <a:t> Patel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Giray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Yaglikci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Can </a:t>
            </a:r>
            <a:r>
              <a:rPr lang="en-US" altLang="en-US" dirty="0" err="1">
                <a:ea typeface="ＭＳ Ｐゴシック" panose="020B0600070205080204" pitchFamily="34" charset="-128"/>
              </a:rPr>
              <a:t>Firtina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Geraldo De Oliveira Junior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Rahul </a:t>
            </a:r>
            <a:r>
              <a:rPr lang="en-US" altLang="en-US" dirty="0" err="1">
                <a:ea typeface="ＭＳ Ｐゴシック" panose="020B0600070205080204" pitchFamily="34" charset="-128"/>
              </a:rPr>
              <a:t>Bera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Konstantinos </a:t>
            </a:r>
            <a:r>
              <a:rPr lang="en-US" altLang="en-US" dirty="0" err="1">
                <a:ea typeface="ＭＳ Ｐゴシック" panose="020B0600070205080204" pitchFamily="34" charset="-128"/>
              </a:rPr>
              <a:t>Kanellopoulos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9074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Title 1">
            <a:extLst>
              <a:ext uri="{FF2B5EF4-FFF2-40B4-BE49-F238E27FC236}">
                <a16:creationId xmlns:a16="http://schemas.microsoft.com/office/drawing/2014/main" id="{587CD278-D465-DF44-A2ED-4F4BECFE55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12875"/>
            <a:ext cx="7924800" cy="1752600"/>
          </a:xfrm>
        </p:spPr>
        <p:txBody>
          <a:bodyPr/>
          <a:lstStyle/>
          <a:p>
            <a:r>
              <a:rPr lang="en-US" altLang="en-US"/>
              <a:t>How Does a Computer </a:t>
            </a:r>
            <a:br>
              <a:rPr lang="en-US" altLang="en-US"/>
            </a:br>
            <a:r>
              <a:rPr lang="en-US" altLang="en-US"/>
              <a:t>Solve Problems?</a:t>
            </a:r>
          </a:p>
        </p:txBody>
      </p:sp>
      <p:sp>
        <p:nvSpPr>
          <p:cNvPr id="274434" name="Subtitle 2">
            <a:extLst>
              <a:ext uri="{FF2B5EF4-FFF2-40B4-BE49-F238E27FC236}">
                <a16:creationId xmlns:a16="http://schemas.microsoft.com/office/drawing/2014/main" id="{214466E0-80A4-474E-BA94-029805856F9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4435" name="Slide Number Placeholder 3">
            <a:extLst>
              <a:ext uri="{FF2B5EF4-FFF2-40B4-BE49-F238E27FC236}">
                <a16:creationId xmlns:a16="http://schemas.microsoft.com/office/drawing/2014/main" id="{FF3ADDF6-E5F8-904E-96B1-5663E7161C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3F9B3B-A5A7-4A4D-AEEC-81EB4C79918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10680"/>
      </p:ext>
    </p:extLst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Student Assistants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Roknoddin</a:t>
            </a:r>
            <a:r>
              <a:rPr lang="en-US" dirty="0"/>
              <a:t> </a:t>
            </a:r>
            <a:r>
              <a:rPr lang="en-US" dirty="0" err="1"/>
              <a:t>Azizibarzoki</a:t>
            </a:r>
            <a:endParaRPr lang="en-US" dirty="0"/>
          </a:p>
          <a:p>
            <a:r>
              <a:rPr lang="en-US" dirty="0"/>
              <a:t>Tim Fischer</a:t>
            </a:r>
          </a:p>
          <a:p>
            <a:r>
              <a:rPr lang="en-US" dirty="0"/>
              <a:t>Lukas </a:t>
            </a:r>
            <a:r>
              <a:rPr lang="en-US" dirty="0" err="1"/>
              <a:t>Gygi</a:t>
            </a:r>
            <a:endParaRPr lang="en-US" dirty="0"/>
          </a:p>
          <a:p>
            <a:r>
              <a:rPr lang="en-US" dirty="0"/>
              <a:t>Leo </a:t>
            </a:r>
            <a:r>
              <a:rPr lang="en-US" dirty="0" err="1"/>
              <a:t>Horné</a:t>
            </a:r>
            <a:endParaRPr lang="en-US" dirty="0"/>
          </a:p>
          <a:p>
            <a:r>
              <a:rPr lang="en-US" dirty="0"/>
              <a:t>Lara Lazier</a:t>
            </a:r>
          </a:p>
          <a:p>
            <a:r>
              <a:rPr lang="en-US" dirty="0"/>
              <a:t>Artur Melo</a:t>
            </a:r>
          </a:p>
          <a:p>
            <a:r>
              <a:rPr lang="en-US" dirty="0"/>
              <a:t>Chris </a:t>
            </a:r>
            <a:r>
              <a:rPr lang="en-US" dirty="0" err="1"/>
              <a:t>Mnuk</a:t>
            </a:r>
            <a:endParaRPr lang="en-US" dirty="0"/>
          </a:p>
          <a:p>
            <a:r>
              <a:rPr lang="en-US" dirty="0"/>
              <a:t>Nathan </a:t>
            </a:r>
            <a:r>
              <a:rPr lang="en-US" dirty="0" err="1"/>
              <a:t>Neike</a:t>
            </a:r>
            <a:endParaRPr lang="en-US" dirty="0"/>
          </a:p>
          <a:p>
            <a:r>
              <a:rPr lang="en-US" dirty="0"/>
              <a:t>Arpan Prasad</a:t>
            </a:r>
          </a:p>
          <a:p>
            <a:r>
              <a:rPr lang="en-US" dirty="0"/>
              <a:t>Nina Richter</a:t>
            </a:r>
          </a:p>
          <a:p>
            <a:r>
              <a:rPr lang="en-US" dirty="0"/>
              <a:t>João </a:t>
            </a:r>
            <a:r>
              <a:rPr lang="en-US" dirty="0" err="1"/>
              <a:t>Dinis</a:t>
            </a:r>
            <a:r>
              <a:rPr lang="en-US" dirty="0"/>
              <a:t> </a:t>
            </a:r>
            <a:r>
              <a:rPr lang="en-US" dirty="0" err="1"/>
              <a:t>Sanches</a:t>
            </a:r>
            <a:r>
              <a:rPr lang="en-US" dirty="0"/>
              <a:t> Ferreira</a:t>
            </a:r>
          </a:p>
          <a:p>
            <a:r>
              <a:rPr lang="en-US" dirty="0"/>
              <a:t>Taha </a:t>
            </a:r>
            <a:r>
              <a:rPr lang="en-US" dirty="0" err="1"/>
              <a:t>Shahroodi</a:t>
            </a:r>
            <a:endParaRPr lang="en-US" dirty="0"/>
          </a:p>
          <a:p>
            <a:r>
              <a:rPr lang="en-US" dirty="0"/>
              <a:t>Roberto </a:t>
            </a:r>
            <a:r>
              <a:rPr lang="en-US" dirty="0" err="1"/>
              <a:t>Starc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361036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Tuesday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Wednesday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890668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Friday 8-10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Friday 10-12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80340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Title 1">
            <a:extLst>
              <a:ext uri="{FF2B5EF4-FFF2-40B4-BE49-F238E27FC236}">
                <a16:creationId xmlns:a16="http://schemas.microsoft.com/office/drawing/2014/main" id="{B26696FB-88ED-494D-BC91-C88D54ED70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You Need Help</a:t>
            </a:r>
          </a:p>
        </p:txBody>
      </p:sp>
      <p:sp>
        <p:nvSpPr>
          <p:cNvPr id="302082" name="Content Placeholder 2">
            <a:extLst>
              <a:ext uri="{FF2B5EF4-FFF2-40B4-BE49-F238E27FC236}">
                <a16:creationId xmlns:a16="http://schemas.microsoft.com/office/drawing/2014/main" id="{8C82D4C5-C35F-404D-9B52-D7607DA3B7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153400" cy="54864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Post your question on Q&amp;A Forum (soon announced)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Preferred</a:t>
            </a:r>
            <a:r>
              <a:rPr lang="en-US" altLang="en-US" dirty="0">
                <a:ea typeface="ＭＳ Ｐゴシック" panose="020B0600070205080204" pitchFamily="34" charset="-128"/>
              </a:rPr>
              <a:t> for </a:t>
            </a:r>
            <a:r>
              <a:rPr lang="en-US" altLang="en-US" b="1" dirty="0">
                <a:ea typeface="ＭＳ Ｐゴシック" panose="020B0600070205080204" pitchFamily="34" charset="-128"/>
              </a:rPr>
              <a:t>technical</a:t>
            </a:r>
            <a:r>
              <a:rPr lang="en-US" altLang="en-US" dirty="0">
                <a:ea typeface="ＭＳ Ｐゴシック" panose="020B0600070205080204" pitchFamily="34" charset="-128"/>
              </a:rPr>
              <a:t> questions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Write an e-mail to: 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 instructor and all assistants will receive this e-mail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Come to office hours (CAB H 31.2)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Monday 1:30pm-2:30pm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Tuesday: 5pm-6pm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Wednesday: 10am-11am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We might need to change the room due to space limitations. In that case, we will announce it in advance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2083" name="Slide Number Placeholder 3">
            <a:extLst>
              <a:ext uri="{FF2B5EF4-FFF2-40B4-BE49-F238E27FC236}">
                <a16:creationId xmlns:a16="http://schemas.microsoft.com/office/drawing/2014/main" id="{3BD03BC4-98DA-6D4D-A4E8-C7DA639925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04B276-4F11-D742-9A7A-9AE6E64EC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817081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Title 1">
            <a:extLst>
              <a:ext uri="{FF2B5EF4-FFF2-40B4-BE49-F238E27FC236}">
                <a16:creationId xmlns:a16="http://schemas.microsoft.com/office/drawing/2014/main" id="{29DB7B36-BDC4-3A4B-B91B-F388FB4EE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Where to Get Up-to-date Course Info?</a:t>
            </a:r>
          </a:p>
        </p:txBody>
      </p:sp>
      <p:sp>
        <p:nvSpPr>
          <p:cNvPr id="303106" name="Content Placeholder 2">
            <a:extLst>
              <a:ext uri="{FF2B5EF4-FFF2-40B4-BE49-F238E27FC236}">
                <a16:creationId xmlns:a16="http://schemas.microsoft.com/office/drawing/2014/main" id="{A21BA04C-43DE-7444-9AB0-16726E6844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Website: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https://safari.ethz.ch/digitaltechnik/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Lecture slides and videos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Readings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Course schedule, handouts, FAQs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Software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Plus other useful information for the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Check frequently for announcements and due dates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This is your single point of access to all resources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Your ETH Email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Lecturers and Teaching Assistants</a:t>
            </a:r>
          </a:p>
        </p:txBody>
      </p:sp>
      <p:sp>
        <p:nvSpPr>
          <p:cNvPr id="303107" name="Slide Number Placeholder 3">
            <a:extLst>
              <a:ext uri="{FF2B5EF4-FFF2-40B4-BE49-F238E27FC236}">
                <a16:creationId xmlns:a16="http://schemas.microsoft.com/office/drawing/2014/main" id="{EE2F0F03-7FC8-B648-8562-31A1430F5A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A97FF1-6E10-904B-BF0E-42E2B773869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15786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Lecture and Lab Times and Policies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48005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Lectures: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Thursday and Fridays, 13:15-15:00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HG F7 (F5 overflow)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Attendance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is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for your benefit </a:t>
            </a:r>
            <a:r>
              <a:rPr lang="en-US" altLang="en-US" dirty="0">
                <a:ea typeface="ＭＳ Ｐゴシック" panose="020B0600070205080204" pitchFamily="34" charset="-128"/>
              </a:rPr>
              <a:t>and is therefore important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days, we will have guest lectures and exercise sessions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sessions: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See online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You should definitely attend the lab sessions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In-class evaluation (70%) and mandatory lab reports (30%)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Labs will start on February 28th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 and handouts are here: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https://safari.ethz.ch/digitaltechnik/spring2020/doku.php?id=labs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2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671512" lvl="2" indent="0">
              <a:buNone/>
            </a:pP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893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Lab Organization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Groups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preferred group</a:t>
            </a:r>
            <a:r>
              <a:rPr lang="en-US" altLang="en-US" dirty="0">
                <a:ea typeface="ＭＳ Ｐゴシック" panose="020B0600070205080204" pitchFamily="34" charset="-128"/>
              </a:rPr>
              <a:t> in Moodle</a:t>
            </a:r>
          </a:p>
          <a:p>
            <a:pPr lvl="2"/>
            <a:r>
              <a:rPr lang="en-US" dirty="0">
                <a:hlinkClick r:id="rId2"/>
              </a:rPr>
              <a:t>https://moodle-app2.let.ethz.ch/mod/choicegroup/view.php?id=412173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partner</a:t>
            </a:r>
          </a:p>
          <a:p>
            <a:pPr lvl="2"/>
            <a:r>
              <a:rPr lang="en-US" dirty="0">
                <a:hlinkClick r:id="rId3"/>
              </a:rPr>
              <a:t>https://moodle-app2.let.ethz.ch/mod/feedback/view.php?id=418396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grades from previous years</a:t>
            </a:r>
          </a:p>
          <a:p>
            <a:pPr lvl="2"/>
            <a:r>
              <a:rPr lang="en-US" dirty="0">
                <a:hlinkClick r:id="rId4"/>
              </a:rPr>
              <a:t>https://moodle-app2.let.ethz.ch/mod/choice/view.php?id=412175</a:t>
            </a:r>
            <a:endParaRPr lang="en-US" dirty="0"/>
          </a:p>
          <a:p>
            <a:pPr lvl="2"/>
            <a:r>
              <a:rPr lang="en-US" sz="1800" dirty="0"/>
              <a:t>Choose among (</a:t>
            </a:r>
            <a:r>
              <a:rPr lang="en-US" sz="1800" dirty="0">
                <a:ea typeface="ＭＳ Ｐゴシック" panose="020B0600070205080204" pitchFamily="34" charset="-128"/>
              </a:rPr>
              <a:t>d</a:t>
            </a:r>
            <a:r>
              <a:rPr lang="en-US" altLang="en-US" sz="1800" dirty="0">
                <a:ea typeface="ＭＳ Ｐゴシック" panose="020B0600070205080204" pitchFamily="34" charset="-128"/>
              </a:rPr>
              <a:t>ue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26.02.2020 at 11:59pm</a:t>
            </a:r>
            <a:r>
              <a:rPr lang="en-US" sz="1800" dirty="0"/>
              <a:t>):</a:t>
            </a:r>
          </a:p>
          <a:p>
            <a:pPr lvl="3"/>
            <a:r>
              <a:rPr lang="en-US" sz="1500" dirty="0"/>
              <a:t>1) I will use my lab grades from previous years, and I won't do the labs this year</a:t>
            </a:r>
          </a:p>
          <a:p>
            <a:pPr lvl="3"/>
            <a:r>
              <a:rPr lang="en-US" sz="1500" dirty="0"/>
              <a:t>2) I will use my lab grades from previous years, but I will do the labs this year</a:t>
            </a:r>
          </a:p>
          <a:p>
            <a:pPr lvl="3"/>
            <a:r>
              <a:rPr lang="en-US" sz="1500" dirty="0"/>
              <a:t>3) I won't use my lab grades from previous years. I will do the labs this year</a:t>
            </a: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461142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Final Exam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180-minute written exam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Find examination rules in Course Catalogue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in the first page of previous exams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https://safari.ethz.ch/digitaltechnik/spring2020/doku.php?id=exams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exam questions are similar to questions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 HWs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Optional HWs are optional, but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highly recommended</a:t>
            </a:r>
          </a:p>
          <a:p>
            <a:pPr marL="671512" lvl="2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673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8C16DD7F-8F69-3A4C-8CDD-D9C52CD54E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47800" y="172085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Demystifying Mysteries</a:t>
            </a:r>
          </a:p>
        </p:txBody>
      </p:sp>
      <p:sp>
        <p:nvSpPr>
          <p:cNvPr id="192514" name="Subtitle 2">
            <a:extLst>
              <a:ext uri="{FF2B5EF4-FFF2-40B4-BE49-F238E27FC236}">
                <a16:creationId xmlns:a16="http://schemas.microsoft.com/office/drawing/2014/main" id="{8571FC84-2B72-F842-845A-39A744E1953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EDED13E1-14D2-144E-885C-9DD833354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7B9883-4B62-1449-B234-79EF72371E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074029"/>
      </p:ext>
    </p:extLst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AA1CD2E2-7A71-5547-87A2-E21F9E3D0B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Levels of Transformation</a:t>
            </a:r>
          </a:p>
        </p:txBody>
      </p:sp>
      <p:sp>
        <p:nvSpPr>
          <p:cNvPr id="187394" name="Slide Number Placeholder 3">
            <a:extLst>
              <a:ext uri="{FF2B5EF4-FFF2-40B4-BE49-F238E27FC236}">
                <a16:creationId xmlns:a16="http://schemas.microsoft.com/office/drawing/2014/main" id="{EB0C2865-14AC-0744-9F8C-91B230576F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CE55F3-A4DD-AC49-B158-0622232E28A7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4582" name="Text Box 17">
            <a:extLst>
              <a:ext uri="{FF2B5EF4-FFF2-40B4-BE49-F238E27FC236}">
                <a16:creationId xmlns:a16="http://schemas.microsoft.com/office/drawing/2014/main" id="{B3BEED22-713E-E344-84DA-2ADF7BC51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42878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</p:txBody>
      </p:sp>
      <p:sp>
        <p:nvSpPr>
          <p:cNvPr id="24583" name="Text Box 18">
            <a:extLst>
              <a:ext uri="{FF2B5EF4-FFF2-40B4-BE49-F238E27FC236}">
                <a16:creationId xmlns:a16="http://schemas.microsoft.com/office/drawing/2014/main" id="{ECDBE200-F211-D140-9F9D-2B764283ABA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9163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ISA (Architecture)</a:t>
            </a:r>
          </a:p>
        </p:txBody>
      </p:sp>
      <p:sp>
        <p:nvSpPr>
          <p:cNvPr id="24584" name="Text Box 19">
            <a:extLst>
              <a:ext uri="{FF2B5EF4-FFF2-40B4-BE49-F238E27FC236}">
                <a16:creationId xmlns:a16="http://schemas.microsoft.com/office/drawing/2014/main" id="{4E00C345-1585-C840-B09E-521AA3D166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8717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24585" name="Text Box 20">
            <a:extLst>
              <a:ext uri="{FF2B5EF4-FFF2-40B4-BE49-F238E27FC236}">
                <a16:creationId xmlns:a16="http://schemas.microsoft.com/office/drawing/2014/main" id="{4C0B1320-8A6C-484D-B4DB-D4AA9611EEB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5003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24586" name="Text Box 21">
            <a:extLst>
              <a:ext uri="{FF2B5EF4-FFF2-40B4-BE49-F238E27FC236}">
                <a16:creationId xmlns:a16="http://schemas.microsoft.com/office/drawing/2014/main" id="{2FA1F22B-099E-3646-B805-83316C473D9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1336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8" name="Text Box 22">
            <a:extLst>
              <a:ext uri="{FF2B5EF4-FFF2-40B4-BE49-F238E27FC236}">
                <a16:creationId xmlns:a16="http://schemas.microsoft.com/office/drawing/2014/main" id="{F571D807-1C51-3647-9DC6-707C441FE91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46609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24588" name="Text Box 23">
            <a:extLst>
              <a:ext uri="{FF2B5EF4-FFF2-40B4-BE49-F238E27FC236}">
                <a16:creationId xmlns:a16="http://schemas.microsoft.com/office/drawing/2014/main" id="{E6AC7B7E-2637-DE42-84E7-D7F545B945D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50323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24589" name="Text Box 24">
            <a:extLst>
              <a:ext uri="{FF2B5EF4-FFF2-40B4-BE49-F238E27FC236}">
                <a16:creationId xmlns:a16="http://schemas.microsoft.com/office/drawing/2014/main" id="{9FF1A07F-7047-F045-86C0-D4FBC835BEE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246438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Runtime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(VM, OS, MM)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B3614990-933E-4348-8991-D8A6E32676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3276600"/>
            <a:ext cx="12192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CDC57397-EF47-DF48-A8A8-B214D8821F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9363" y="53879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838D27-713C-F944-BD0F-EA63ACB23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6943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“The purpose of computing is [to gain] insight” (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Richard Hamming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gain and generate insight by solving problems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ensure problems are solved by electrons?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4FC088-E830-174F-ABA6-3F1B20C5D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75" y="914400"/>
            <a:ext cx="1879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FDE15C-4363-2246-B4B5-A968D3795107}"/>
              </a:ext>
            </a:extLst>
          </p:cNvPr>
          <p:cNvSpPr txBox="1"/>
          <p:nvPr/>
        </p:nvSpPr>
        <p:spPr>
          <a:xfrm>
            <a:off x="152400" y="2057400"/>
            <a:ext cx="36576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Algorithm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Step-by-step procedure that is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guaranteed to terminate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where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each step is precisely stated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can be carried out by a computer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Definiteness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Effective computability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Many algorithms for the same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problem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05C0CA-BC49-E645-859F-300352F21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57563"/>
            <a:ext cx="31242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ISA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(Instruction Set Architecture)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Interface/contract between SW and HW.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What the programmer assumes hardware will satisfy.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A64C07-DCC4-8D49-B378-3A9374C5E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8674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 implementation of the ISA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2C4360-6DDF-9449-8B1B-33BF03F1E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5867400"/>
            <a:ext cx="441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Digital logic circuits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Building blocks of micro-arch (e.g., gates)</a:t>
            </a:r>
          </a:p>
        </p:txBody>
      </p:sp>
    </p:spTree>
    <p:extLst>
      <p:ext uri="{BB962C8B-B14F-4D97-AF65-F5344CB8AC3E}">
        <p14:creationId xmlns:p14="http://schemas.microsoft.com/office/powerpoint/2010/main" val="2225938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18" grpId="0" animBg="1"/>
      <p:bldP spid="24588" grpId="0" animBg="1"/>
      <p:bldP spid="24589" grpId="0" animBg="1"/>
      <p:bldP spid="25" grpId="0" animBg="1"/>
      <p:bldP spid="20" grpId="0" animBg="1"/>
      <p:bldP spid="4" grpId="0"/>
      <p:bldP spid="4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Title 1">
            <a:extLst>
              <a:ext uri="{FF2B5EF4-FFF2-40B4-BE49-F238E27FC236}">
                <a16:creationId xmlns:a16="http://schemas.microsoft.com/office/drawing/2014/main" id="{3A4EBA14-2F62-E049-B5C8-EF9C24315C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56BBB-BF5A-344C-BED8-B2DC9977E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Orchestrating Electrons</a:t>
            </a:r>
          </a:p>
        </p:txBody>
      </p:sp>
      <p:sp>
        <p:nvSpPr>
          <p:cNvPr id="275459" name="Slide Number Placeholder 3">
            <a:extLst>
              <a:ext uri="{FF2B5EF4-FFF2-40B4-BE49-F238E27FC236}">
                <a16:creationId xmlns:a16="http://schemas.microsoft.com/office/drawing/2014/main" id="{44AE3A89-BFF0-7D40-B538-538D3B14A8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C9B538-CD9C-DD40-8BD6-B40AB2E026A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781EF0-CED8-3D43-941C-929B763772FF}"/>
              </a:ext>
            </a:extLst>
          </p:cNvPr>
          <p:cNvSpPr txBox="1"/>
          <p:nvPr/>
        </p:nvSpPr>
        <p:spPr>
          <a:xfrm>
            <a:off x="5486400" y="6019800"/>
            <a:ext cx="35433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In today’s dominant technologies</a:t>
            </a:r>
          </a:p>
        </p:txBody>
      </p:sp>
    </p:spTree>
    <p:extLst>
      <p:ext uri="{BB962C8B-B14F-4D97-AF65-F5344CB8AC3E}">
        <p14:creationId xmlns:p14="http://schemas.microsoft.com/office/powerpoint/2010/main" val="333765414"/>
      </p:ext>
    </p:extLst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7883DEEE-3816-7040-998F-0C820205B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A Famous Work By Hamming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0AD8C-7880-1545-99DB-CCCA1EF85F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Hamming,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Error Detecting and Error Correcting Codes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Bell System Technical Journal 1950.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Introduced the concept of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Hamming distance 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number of locations in which the corresponding symbols of two equal-length strings is different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Developed a theory of codes used for error detection and correction</a:t>
            </a:r>
          </a:p>
          <a:p>
            <a:pPr>
              <a:buFont typeface="Wingdings" pitchFamily="2" charset="2"/>
              <a:buNone/>
            </a:pP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Also see: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Hamming,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You and Your Research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Talk at Bell Labs, 1986.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http://www.cs.virginia.edu/~robins/YouAndYourResearch.html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AB6175D8-A5D7-E545-BED4-217A512D6B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DF2E8C-AD97-B54F-B189-2219A67A317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9061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Content Placeholder 2">
            <a:extLst>
              <a:ext uri="{FF2B5EF4-FFF2-40B4-BE49-F238E27FC236}">
                <a16:creationId xmlns:a16="http://schemas.microsoft.com/office/drawing/2014/main" id="{B520467A-BB19-B040-A283-2F5368EE137D}"/>
              </a:ext>
            </a:extLst>
          </p:cNvPr>
          <p:cNvSpPr txBox="1">
            <a:spLocks/>
          </p:cNvSpPr>
          <p:nvPr/>
        </p:nvSpPr>
        <p:spPr bwMode="auto">
          <a:xfrm>
            <a:off x="228600" y="996950"/>
            <a:ext cx="8610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 user-centric view: computer designed for users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The entire stack should be optimized for user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0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charset="0"/>
              <a:ea typeface="ＭＳ Ｐゴシック" charset="0"/>
            </a:endParaRPr>
          </a:p>
        </p:txBody>
      </p:sp>
      <p:sp>
        <p:nvSpPr>
          <p:cNvPr id="193538" name="Title 1">
            <a:extLst>
              <a:ext uri="{FF2B5EF4-FFF2-40B4-BE49-F238E27FC236}">
                <a16:creationId xmlns:a16="http://schemas.microsoft.com/office/drawing/2014/main" id="{1CDD671C-6DE2-C642-B503-1B9B34A2B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Levels of Transformation, Revisited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0A9B2BAC-3647-3B4D-834A-F5CBF3CB2E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CF3B0C-B25A-A747-9AB2-C24ADCDE4FD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Text Box 17">
            <a:extLst>
              <a:ext uri="{FF2B5EF4-FFF2-40B4-BE49-F238E27FC236}">
                <a16:creationId xmlns:a16="http://schemas.microsoft.com/office/drawing/2014/main" id="{BBE83B90-6566-AB4D-915D-20F9E6734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221163"/>
            <a:ext cx="2041525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</p:txBody>
      </p:sp>
      <p:sp>
        <p:nvSpPr>
          <p:cNvPr id="43012" name="Text Box 18">
            <a:extLst>
              <a:ext uri="{FF2B5EF4-FFF2-40B4-BE49-F238E27FC236}">
                <a16:creationId xmlns:a16="http://schemas.microsoft.com/office/drawing/2014/main" id="{BEC86955-3018-1446-8159-9B0E0C8A632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848100"/>
            <a:ext cx="2041525" cy="368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ISA</a:t>
            </a:r>
          </a:p>
        </p:txBody>
      </p:sp>
      <p:sp>
        <p:nvSpPr>
          <p:cNvPr id="43013" name="Text Box 19">
            <a:extLst>
              <a:ext uri="{FF2B5EF4-FFF2-40B4-BE49-F238E27FC236}">
                <a16:creationId xmlns:a16="http://schemas.microsoft.com/office/drawing/2014/main" id="{C20D632E-72ED-DE4B-8CFD-2AFF2AF4518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226377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43014" name="Text Box 20">
            <a:extLst>
              <a:ext uri="{FF2B5EF4-FFF2-40B4-BE49-F238E27FC236}">
                <a16:creationId xmlns:a16="http://schemas.microsoft.com/office/drawing/2014/main" id="{F34FB31D-A650-BC4D-B56E-EFEEC4328F9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8923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43015" name="Text Box 21">
            <a:extLst>
              <a:ext uri="{FF2B5EF4-FFF2-40B4-BE49-F238E27FC236}">
                <a16:creationId xmlns:a16="http://schemas.microsoft.com/office/drawing/2014/main" id="{595BDBF2-BD68-ED42-97F3-7E6D374EB94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5240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43016" name="Text Box 24">
            <a:extLst>
              <a:ext uri="{FF2B5EF4-FFF2-40B4-BE49-F238E27FC236}">
                <a16:creationId xmlns:a16="http://schemas.microsoft.com/office/drawing/2014/main" id="{52370666-BD56-6D41-8C55-5B9BF62F5EE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17817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Runtime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(VM, OS, MM)</a:t>
            </a:r>
          </a:p>
        </p:txBody>
      </p:sp>
      <p:sp>
        <p:nvSpPr>
          <p:cNvPr id="43017" name="Text Box 25">
            <a:extLst>
              <a:ext uri="{FF2B5EF4-FFF2-40B4-BE49-F238E27FC236}">
                <a16:creationId xmlns:a16="http://schemas.microsoft.com/office/drawing/2014/main" id="{5A70B305-B318-5A4D-BC5D-25D62BD6F7E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553200" y="2252663"/>
            <a:ext cx="727075" cy="3381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User</a:t>
            </a:r>
          </a:p>
        </p:txBody>
      </p:sp>
      <p:sp>
        <p:nvSpPr>
          <p:cNvPr id="43018" name="Line 26">
            <a:extLst>
              <a:ext uri="{FF2B5EF4-FFF2-40B4-BE49-F238E27FC236}">
                <a16:creationId xmlns:a16="http://schemas.microsoft.com/office/drawing/2014/main" id="{BFC2FBCB-78C7-9444-9472-F51ECB322C1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0175" y="2632075"/>
            <a:ext cx="3619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3019" name="Line 27">
            <a:extLst>
              <a:ext uri="{FF2B5EF4-FFF2-40B4-BE49-F238E27FC236}">
                <a16:creationId xmlns:a16="http://schemas.microsoft.com/office/drawing/2014/main" id="{741A4BDE-3E40-884A-8789-383CC23AF10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27613" y="2430463"/>
            <a:ext cx="1525587" cy="7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3020" name="Line 28">
            <a:extLst>
              <a:ext uri="{FF2B5EF4-FFF2-40B4-BE49-F238E27FC236}">
                <a16:creationId xmlns:a16="http://schemas.microsoft.com/office/drawing/2014/main" id="{CB968580-1D41-8A4A-8B1C-CBA04BF9AA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8913" y="2590800"/>
            <a:ext cx="1284287" cy="60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3021" name="Straight Arrow Connector 25">
            <a:extLst>
              <a:ext uri="{FF2B5EF4-FFF2-40B4-BE49-F238E27FC236}">
                <a16:creationId xmlns:a16="http://schemas.microsoft.com/office/drawing/2014/main" id="{D7F6658E-E95C-284A-989C-E2D9E7AFACE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013325" y="1708150"/>
            <a:ext cx="1539875" cy="5778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Box 22">
            <a:extLst>
              <a:ext uri="{FF2B5EF4-FFF2-40B4-BE49-F238E27FC236}">
                <a16:creationId xmlns:a16="http://schemas.microsoft.com/office/drawing/2014/main" id="{737B085E-0288-B942-B1B3-7665C61CCF4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586288"/>
            <a:ext cx="2039938" cy="373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43024" name="Text Box 23">
            <a:extLst>
              <a:ext uri="{FF2B5EF4-FFF2-40B4-BE49-F238E27FC236}">
                <a16:creationId xmlns:a16="http://schemas.microsoft.com/office/drawing/2014/main" id="{F81917DE-A9C9-184D-A2D1-1AB97A91D2B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957763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43025" name="Text Box 23">
            <a:extLst>
              <a:ext uri="{FF2B5EF4-FFF2-40B4-BE49-F238E27FC236}">
                <a16:creationId xmlns:a16="http://schemas.microsoft.com/office/drawing/2014/main" id="{7B0AE85F-FC72-9C4C-92B4-6CE82C0EABD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3163" y="5313363"/>
            <a:ext cx="2043112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9642BB36-9E3E-F54E-9421-2998FD0D960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30675" y="3244850"/>
            <a:ext cx="118745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 28">
            <a:extLst>
              <a:ext uri="{FF2B5EF4-FFF2-40B4-BE49-F238E27FC236}">
                <a16:creationId xmlns:a16="http://schemas.microsoft.com/office/drawing/2014/main" id="{AEA31242-5083-3140-A966-7B86D773F8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91200" y="2590800"/>
            <a:ext cx="1208088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 28">
            <a:extLst>
              <a:ext uri="{FF2B5EF4-FFF2-40B4-BE49-F238E27FC236}">
                <a16:creationId xmlns:a16="http://schemas.microsoft.com/office/drawing/2014/main" id="{727AF3E1-66CB-8B48-B651-C1C7A4D348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91200" y="2590800"/>
            <a:ext cx="1219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 27">
            <a:extLst>
              <a:ext uri="{FF2B5EF4-FFF2-40B4-BE49-F238E27FC236}">
                <a16:creationId xmlns:a16="http://schemas.microsoft.com/office/drawing/2014/main" id="{EB3EEF0E-C38F-454C-9DD3-D741079320B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29200" y="2133600"/>
            <a:ext cx="1524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534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43012" grpId="0" animBg="1"/>
      <p:bldP spid="43013" grpId="0" animBg="1"/>
      <p:bldP spid="43014" grpId="0" animBg="1"/>
      <p:bldP spid="43015" grpId="0" animBg="1"/>
      <p:bldP spid="43016" grpId="0" animBg="1"/>
      <p:bldP spid="43017" grpId="0" animBg="1"/>
      <p:bldP spid="20" grpId="0" animBg="1"/>
      <p:bldP spid="43024" grpId="0" animBg="1"/>
      <p:bldP spid="43025" grpId="0" animBg="1"/>
      <p:bldP spid="25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9E130C0C-3BF4-FE43-B829-BF7C3F77E1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Power of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68597-13AA-C74F-B12C-951F509C2B4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Levels of transformation create abstractions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Abstraction: A higher level only needs to know about the interface to the lower level, not how the lower level is implemented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E.g., high-level language programmer does not really need to know what the ISA is and how a computer executes instructions</a:t>
            </a:r>
          </a:p>
          <a:p>
            <a:pPr lvl="1"/>
            <a:endParaRPr lang="en-US" altLang="en-US" sz="16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Abstraction improves productivity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No need to worry about decisions made in underlying levels</a:t>
            </a:r>
          </a:p>
          <a:p>
            <a:pPr lvl="1"/>
            <a:r>
              <a:rPr lang="en-US" altLang="en-US" sz="2100">
                <a:ea typeface="ＭＳ Ｐゴシック" panose="020B0600070205080204" pitchFamily="34" charset="-128"/>
              </a:rPr>
              <a:t>E.g., programming in Java vs. C vs. assembly vs. binary vs. by specifying control signals of each transistor every cycle</a:t>
            </a:r>
          </a:p>
          <a:p>
            <a:pPr lvl="1"/>
            <a:endParaRPr lang="en-US" altLang="en-US" sz="1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Then, why would you want to know what goes on underneath or above?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801F7D7C-E6F1-0C46-AF71-C748C7347D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3D503D-D65C-814D-AE52-1B897B83E92A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10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4752286D-9645-FF48-969D-06EE39FFE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Crossing the Abstraction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DDC57-C7AC-DD4B-9B8A-87D4E919C0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 long as everything goes well, not knowing what happens     underneath (or above) is not a problem.</a:t>
            </a:r>
          </a:p>
          <a:p>
            <a:endParaRPr lang="en-US" altLang="en-US" sz="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program you wrote is running slow?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program you wrote does not run correctly?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program you wrote consumes too much energy?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Your system just shut down and you have no idea why?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Someone just compromised your system and you have no idea how?</a:t>
            </a:r>
          </a:p>
          <a:p>
            <a:endParaRPr lang="en-US" altLang="en-US" sz="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hardware you designed is too hard to program?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The hardware you designed is too slow because it does not provide the right primitives to the software?</a:t>
            </a:r>
          </a:p>
          <a:p>
            <a:pPr lvl="1"/>
            <a:endParaRPr lang="en-US" altLang="en-US" sz="6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</a:t>
            </a:r>
          </a:p>
          <a:p>
            <a:pPr lvl="1"/>
            <a:r>
              <a:rPr lang="en-US" altLang="en-US" sz="1900">
                <a:ea typeface="ＭＳ Ｐゴシック" panose="020B0600070205080204" pitchFamily="34" charset="-128"/>
              </a:rPr>
              <a:t>You want to design a much more efficient and higher performance system?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</p:txBody>
      </p:sp>
      <p:sp>
        <p:nvSpPr>
          <p:cNvPr id="196611" name="Slide Number Placeholder 3">
            <a:extLst>
              <a:ext uri="{FF2B5EF4-FFF2-40B4-BE49-F238E27FC236}">
                <a16:creationId xmlns:a16="http://schemas.microsoft.com/office/drawing/2014/main" id="{807F93FB-9854-C949-AC1E-DF53EDBE4C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C48AAB-4965-9241-AC08-7FF11DAE8C2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37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77570A89-7BD8-A743-8D7E-22DD8B63E7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Crossing the Abstraction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9160D-C7F0-CA45-A9DE-5BD08CFDE3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Two goals of this course (especially the second half) are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understand how a processor works underneath the software layer </a:t>
            </a:r>
            <a:r>
              <a:rPr lang="en-US" altLang="en-US">
                <a:ea typeface="ＭＳ Ｐゴシック" panose="020B0600070205080204" pitchFamily="34" charset="-128"/>
              </a:rPr>
              <a:t>and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how decisions made in hardware affect the software/programmer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to enable you to be comfortable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making design and optimization decisions that cross the boundaries of different layers and system components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7635" name="Slide Number Placeholder 3">
            <a:extLst>
              <a:ext uri="{FF2B5EF4-FFF2-40B4-BE49-F238E27FC236}">
                <a16:creationId xmlns:a16="http://schemas.microsoft.com/office/drawing/2014/main" id="{A3D2511F-E310-4146-8332-E6D59A6A8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F880EB-22BC-804C-8BA0-9E531B0F9685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203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4AF6750C-75E8-F849-9835-D723DB3F81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002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Example “Mysteries”</a:t>
            </a:r>
          </a:p>
        </p:txBody>
      </p:sp>
      <p:sp>
        <p:nvSpPr>
          <p:cNvPr id="198658" name="Subtitle 2">
            <a:extLst>
              <a:ext uri="{FF2B5EF4-FFF2-40B4-BE49-F238E27FC236}">
                <a16:creationId xmlns:a16="http://schemas.microsoft.com/office/drawing/2014/main" id="{F5139012-D079-8249-AEC1-B586E05AE36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8659" name="Slide Number Placeholder 3">
            <a:extLst>
              <a:ext uri="{FF2B5EF4-FFF2-40B4-BE49-F238E27FC236}">
                <a16:creationId xmlns:a16="http://schemas.microsoft.com/office/drawing/2014/main" id="{C64AB636-0C7C-A944-8C33-D6342C12B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C6ACD-0216-804F-98D7-364F4E491E3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50190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Title 1">
            <a:extLst>
              <a:ext uri="{FF2B5EF4-FFF2-40B4-BE49-F238E27FC236}">
                <a16:creationId xmlns:a16="http://schemas.microsoft.com/office/drawing/2014/main" id="{25A5839E-580A-1D4A-83E9-57750980850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12875"/>
            <a:ext cx="7924800" cy="1752600"/>
          </a:xfrm>
        </p:spPr>
        <p:txBody>
          <a:bodyPr/>
          <a:lstStyle/>
          <a:p>
            <a:r>
              <a:rPr lang="en-US" altLang="en-US"/>
              <a:t>How Do Problems </a:t>
            </a:r>
            <a:br>
              <a:rPr lang="en-US" altLang="en-US"/>
            </a:br>
            <a:r>
              <a:rPr lang="en-US" altLang="en-US"/>
              <a:t>	Get Solved by Electrons?</a:t>
            </a:r>
          </a:p>
        </p:txBody>
      </p:sp>
      <p:sp>
        <p:nvSpPr>
          <p:cNvPr id="276482" name="Subtitle 2">
            <a:extLst>
              <a:ext uri="{FF2B5EF4-FFF2-40B4-BE49-F238E27FC236}">
                <a16:creationId xmlns:a16="http://schemas.microsoft.com/office/drawing/2014/main" id="{1C0F3A15-ABAB-364E-B7A3-4D03A9FBFAE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6483" name="Slide Number Placeholder 3">
            <a:extLst>
              <a:ext uri="{FF2B5EF4-FFF2-40B4-BE49-F238E27FC236}">
                <a16:creationId xmlns:a16="http://schemas.microsoft.com/office/drawing/2014/main" id="{B62AA7E0-58BE-E346-BB9B-88CCA61D04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4A462F-7E62-6142-BA6D-DB462A9EBE9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5987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Title 1">
            <a:extLst>
              <a:ext uri="{FF2B5EF4-FFF2-40B4-BE49-F238E27FC236}">
                <a16:creationId xmlns:a16="http://schemas.microsoft.com/office/drawing/2014/main" id="{C0BA9032-E454-4549-A5B5-ED2FFF9B48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Transformation Hierarchy</a:t>
            </a:r>
          </a:p>
        </p:txBody>
      </p:sp>
      <p:sp>
        <p:nvSpPr>
          <p:cNvPr id="277506" name="Content Placeholder 2">
            <a:extLst>
              <a:ext uri="{FF2B5EF4-FFF2-40B4-BE49-F238E27FC236}">
                <a16:creationId xmlns:a16="http://schemas.microsoft.com/office/drawing/2014/main" id="{281812F4-8401-8A40-97FF-DB827DE7A4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71706-8BED-F442-8971-B8568724DC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585D8F-B845-BB48-BA80-B7F93FEB1A4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959B9344-D19A-2D41-AE41-D62E609FC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7C4BD413-256F-804C-A912-33BF955D779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B9AA388C-D761-2E48-878A-F4413ABC67B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B8AE1440-B0CA-254A-8992-48EE47078E5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284B2756-DCD2-CB4A-A497-A7E3258D80D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4A5CD7D2-75F2-4340-AD85-3DA75A4D8BD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8FF071FC-8054-5545-9246-15BBD8947BE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B8807EAF-3E7A-2E4F-A579-A5C0F20A55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395B77B-3825-5C41-8046-BDBEF616AAD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91425FE6-E37E-7E4F-B0E3-BFAA7BB143C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629B8D-FD6E-184F-8097-2B7F2F1F0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71EA216-5C4D-3D45-839A-67809AE444B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8E4F8-1C59-F946-A9A5-CE2A86B0D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94335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AA1CD2E2-7A71-5547-87A2-E21F9E3D0B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Levels of Transformation</a:t>
            </a:r>
          </a:p>
        </p:txBody>
      </p:sp>
      <p:sp>
        <p:nvSpPr>
          <p:cNvPr id="187394" name="Slide Number Placeholder 3">
            <a:extLst>
              <a:ext uri="{FF2B5EF4-FFF2-40B4-BE49-F238E27FC236}">
                <a16:creationId xmlns:a16="http://schemas.microsoft.com/office/drawing/2014/main" id="{EB0C2865-14AC-0744-9F8C-91B230576F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CE55F3-A4DD-AC49-B158-0622232E28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4582" name="Text Box 17">
            <a:extLst>
              <a:ext uri="{FF2B5EF4-FFF2-40B4-BE49-F238E27FC236}">
                <a16:creationId xmlns:a16="http://schemas.microsoft.com/office/drawing/2014/main" id="{B3BEED22-713E-E344-84DA-2ADF7BC51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7775" y="42878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</p:txBody>
      </p:sp>
      <p:sp>
        <p:nvSpPr>
          <p:cNvPr id="24583" name="Text Box 18">
            <a:extLst>
              <a:ext uri="{FF2B5EF4-FFF2-40B4-BE49-F238E27FC236}">
                <a16:creationId xmlns:a16="http://schemas.microsoft.com/office/drawing/2014/main" id="{ECDBE200-F211-D140-9F9D-2B764283ABA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9163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ISA (Architecture)</a:t>
            </a:r>
          </a:p>
        </p:txBody>
      </p:sp>
      <p:sp>
        <p:nvSpPr>
          <p:cNvPr id="24584" name="Text Box 19">
            <a:extLst>
              <a:ext uri="{FF2B5EF4-FFF2-40B4-BE49-F238E27FC236}">
                <a16:creationId xmlns:a16="http://schemas.microsoft.com/office/drawing/2014/main" id="{4E00C345-1585-C840-B09E-521AA3D166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8717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24585" name="Text Box 20">
            <a:extLst>
              <a:ext uri="{FF2B5EF4-FFF2-40B4-BE49-F238E27FC236}">
                <a16:creationId xmlns:a16="http://schemas.microsoft.com/office/drawing/2014/main" id="{4C0B1320-8A6C-484D-B4DB-D4AA9611EEB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5003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24586" name="Text Box 21">
            <a:extLst>
              <a:ext uri="{FF2B5EF4-FFF2-40B4-BE49-F238E27FC236}">
                <a16:creationId xmlns:a16="http://schemas.microsoft.com/office/drawing/2014/main" id="{2FA1F22B-099E-3646-B805-83316C473D9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4600" y="21336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8" name="Text Box 22">
            <a:extLst>
              <a:ext uri="{FF2B5EF4-FFF2-40B4-BE49-F238E27FC236}">
                <a16:creationId xmlns:a16="http://schemas.microsoft.com/office/drawing/2014/main" id="{F571D807-1C51-3647-9DC6-707C441FE91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46609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24588" name="Text Box 23">
            <a:extLst>
              <a:ext uri="{FF2B5EF4-FFF2-40B4-BE49-F238E27FC236}">
                <a16:creationId xmlns:a16="http://schemas.microsoft.com/office/drawing/2014/main" id="{E6AC7B7E-2637-DE42-84E7-D7F545B945D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50323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24589" name="Text Box 24">
            <a:extLst>
              <a:ext uri="{FF2B5EF4-FFF2-40B4-BE49-F238E27FC236}">
                <a16:creationId xmlns:a16="http://schemas.microsoft.com/office/drawing/2014/main" id="{9FF1A07F-7047-F045-86C0-D4FBC835BEE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7775" y="3246438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Runtime System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(VM, OS, MM)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B3614990-933E-4348-8991-D8A6E32676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3276600"/>
            <a:ext cx="12192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CDC57397-EF47-DF48-A8A8-B214D8821F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89363" y="53879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838D27-713C-F944-BD0F-EA63ACB23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6943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“The purpose of computing is [to gain] insight” (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Richard Hamming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gain and generate insight by solving problems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ensure problems are solved by electrons?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4FC088-E830-174F-ABA6-3F1B20C5D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75" y="914400"/>
            <a:ext cx="1879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FDE15C-4363-2246-B4B5-A968D3795107}"/>
              </a:ext>
            </a:extLst>
          </p:cNvPr>
          <p:cNvSpPr txBox="1"/>
          <p:nvPr/>
        </p:nvSpPr>
        <p:spPr>
          <a:xfrm>
            <a:off x="152400" y="2057400"/>
            <a:ext cx="36576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Algorithm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Step-by-step procedure that is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guaranteed to terminate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where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each step is precisely stated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can be carried out by a computer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Definiteness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Effective computability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Many algorithms for the same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rPr>
              <a:t>problem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05C0CA-BC49-E645-859F-300352F21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57563"/>
            <a:ext cx="31242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ISA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(Instruction Set Architecture)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Interface/contract between SW and HW.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What the programmer assumes hardware will satisfy.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A64C07-DCC4-8D49-B378-3A9374C5E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8674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Microarchitecture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 implementation of the ISA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2C4360-6DDF-9449-8B1B-33BF03F1E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5867400"/>
            <a:ext cx="441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Digital logic circuits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Building blocks of micro-arch (e.g., gates)</a:t>
            </a:r>
          </a:p>
        </p:txBody>
      </p:sp>
    </p:spTree>
    <p:extLst>
      <p:ext uri="{BB962C8B-B14F-4D97-AF65-F5344CB8AC3E}">
        <p14:creationId xmlns:p14="http://schemas.microsoft.com/office/powerpoint/2010/main" val="24148153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18" grpId="0" animBg="1"/>
      <p:bldP spid="24588" grpId="0" animBg="1"/>
      <p:bldP spid="24589" grpId="0" animBg="1"/>
      <p:bldP spid="25" grpId="0" animBg="1"/>
      <p:bldP spid="20" grpId="0" animBg="1"/>
      <p:bldP spid="4" grpId="0"/>
      <p:bldP spid="4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5123656"/>
          </a:xfrm>
        </p:spPr>
        <p:txBody>
          <a:bodyPr/>
          <a:lstStyle/>
          <a:p>
            <a:r>
              <a:rPr lang="en-US" dirty="0"/>
              <a:t>is the </a:t>
            </a:r>
            <a:r>
              <a:rPr lang="en-US" dirty="0">
                <a:solidFill>
                  <a:srgbClr val="0000FF"/>
                </a:solidFill>
              </a:rPr>
              <a:t>science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art</a:t>
            </a:r>
            <a:r>
              <a:rPr lang="en-US" dirty="0"/>
              <a:t> of designing </a:t>
            </a:r>
            <a:r>
              <a:rPr lang="en-US" dirty="0">
                <a:solidFill>
                  <a:srgbClr val="0000FF"/>
                </a:solidFill>
              </a:rPr>
              <a:t>computing platforms </a:t>
            </a:r>
            <a:r>
              <a:rPr lang="en-US" dirty="0"/>
              <a:t>(hardware, interface, system SW, and programming model)</a:t>
            </a:r>
          </a:p>
          <a:p>
            <a:endParaRPr lang="en-US" dirty="0"/>
          </a:p>
          <a:p>
            <a:r>
              <a:rPr lang="en-US" dirty="0"/>
              <a:t>to achieve a set of </a:t>
            </a:r>
            <a:r>
              <a:rPr lang="en-US" dirty="0">
                <a:solidFill>
                  <a:srgbClr val="0000FF"/>
                </a:solidFill>
              </a:rPr>
              <a:t>design goals</a:t>
            </a:r>
          </a:p>
          <a:p>
            <a:pPr lvl="1"/>
            <a:r>
              <a:rPr lang="en-US" dirty="0"/>
              <a:t>E.g., highest performance on earth on workloads X, Y, Z</a:t>
            </a:r>
          </a:p>
          <a:p>
            <a:pPr lvl="1"/>
            <a:r>
              <a:rPr lang="en-US" dirty="0"/>
              <a:t>E.g., longest battery life at a form factor that fits in your pocket with cost &lt; $$$ CHF</a:t>
            </a:r>
          </a:p>
          <a:p>
            <a:pPr lvl="1"/>
            <a:r>
              <a:rPr lang="en-US" dirty="0"/>
              <a:t>E.g., best average performance across all known workloads at the best performance/cost ratio</a:t>
            </a:r>
          </a:p>
          <a:p>
            <a:pPr lvl="1"/>
            <a:r>
              <a:rPr lang="is-IS" dirty="0"/>
              <a:t>…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Designing a supercomputer is different from designing a smartphone </a:t>
            </a:r>
            <a:r>
              <a:rPr lang="en-US" dirty="0">
                <a:sym typeface="Wingdings"/>
              </a:rPr>
              <a:t> But, many fundamental principles are similar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38034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09B7B7-4DC2-754A-AA3D-9471935B0E0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812304" y="6553200"/>
            <a:ext cx="624840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Source: http://www.sia-online.org (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semiconductor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industry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association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14438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895600"/>
            <a:ext cx="31337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0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3553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Brief Self Introduction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CS (EE), since September 2015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4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47378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438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09B7B7-4DC2-754A-AA3D-9471935B0E0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pic>
        <p:nvPicPr>
          <p:cNvPr id="3" name="Picture 2" descr="drone-technology_1-1024x6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21172"/>
            <a:ext cx="8136904" cy="54272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6525344"/>
            <a:ext cx="37625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410759592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pic>
        <p:nvPicPr>
          <p:cNvPr id="5" name="Content Placeholder 4" descr="UK-Self-Driving-Car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6495147"/>
            <a:ext cx="4721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863053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6495147"/>
            <a:ext cx="67122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Source: http://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sm.pcmag.com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pcmag_uk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/photo/g/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google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-self-driving-car-the-guts/google-self-driving-car-the-guts_dwx8.jpg</a:t>
            </a:r>
          </a:p>
        </p:txBody>
      </p:sp>
      <p:pic>
        <p:nvPicPr>
          <p:cNvPr id="7" name="Picture 6" descr="google-self-driving-car-the-guts_dwx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1268760"/>
            <a:ext cx="69850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3896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17A1A1-9740-624C-9AC8-09C54EEEF760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45412" name="TextBox 4"/>
          <p:cNvSpPr txBox="1">
            <a:spLocks noChangeArrowheads="1"/>
          </p:cNvSpPr>
          <p:nvPr/>
        </p:nvSpPr>
        <p:spPr bwMode="auto">
          <a:xfrm>
            <a:off x="1651992" y="6535738"/>
            <a:ext cx="4648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Source: http://datacentervoice.com/wp-content/uploads/2015/10/data-center.jpg</a:t>
            </a:r>
          </a:p>
        </p:txBody>
      </p:sp>
      <p:pic>
        <p:nvPicPr>
          <p:cNvPr id="145413" name="Picture 7" descr="data-cen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007994"/>
            <a:ext cx="7849487" cy="522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79707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17A1A1-9740-624C-9AC8-09C54EEEF760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45412" name="TextBox 4"/>
          <p:cNvSpPr txBox="1">
            <a:spLocks noChangeArrowheads="1"/>
          </p:cNvSpPr>
          <p:nvPr/>
        </p:nvSpPr>
        <p:spPr bwMode="auto">
          <a:xfrm>
            <a:off x="936104" y="6495147"/>
            <a:ext cx="59401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Source: https://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fossbytes.com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/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wp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-content/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uploads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t>/2015/06/Supercomputer-TIANHE2-china.jpg</a:t>
            </a:r>
          </a:p>
        </p:txBody>
      </p:sp>
      <p:pic>
        <p:nvPicPr>
          <p:cNvPr id="2" name="Picture 1" descr="Supercomputer-TIANHE2-chi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6483"/>
            <a:ext cx="9144000" cy="497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3987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0800"/>
            <a:ext cx="9144000" cy="42098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5805264"/>
            <a:ext cx="84432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Jouppi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et al., 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In-Datacenter Performance Analysis of a Tensor Processing Unit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”, ISCA 2017.</a:t>
            </a:r>
          </a:p>
        </p:txBody>
      </p:sp>
    </p:spTree>
    <p:extLst>
      <p:ext uri="{BB962C8B-B14F-4D97-AF65-F5344CB8AC3E}">
        <p14:creationId xmlns:p14="http://schemas.microsoft.com/office/powerpoint/2010/main" val="312780937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7763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Axiom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4876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To achieve the highest </a:t>
            </a:r>
            <a:r>
              <a:rPr lang="en-US" dirty="0">
                <a:solidFill>
                  <a:srgbClr val="FF0000"/>
                </a:solidFill>
              </a:rPr>
              <a:t>energy efficiency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performance</a:t>
            </a:r>
            <a:r>
              <a:rPr lang="en-US" dirty="0"/>
              <a:t>:</a:t>
            </a:r>
          </a:p>
          <a:p>
            <a:pPr marL="0" indent="0" algn="ctr">
              <a:buNone/>
            </a:pPr>
            <a:endParaRPr lang="en-US" sz="1200" dirty="0"/>
          </a:p>
          <a:p>
            <a:pPr marL="0" indent="0" algn="ctr">
              <a:buNone/>
            </a:pPr>
            <a:r>
              <a:rPr lang="en-US" sz="3200" b="1" dirty="0">
                <a:solidFill>
                  <a:srgbClr val="0000FF"/>
                </a:solidFill>
              </a:rPr>
              <a:t>we must take the expanded view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0000FF"/>
                </a:solidFill>
              </a:rPr>
              <a:t>of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259208" y="484294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2259208" y="447146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2256033" y="380714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2256033" y="343567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2256033" y="306896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2259208" y="521600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2259208" y="558747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2259208" y="414908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4" name="Text Box 23"/>
          <p:cNvSpPr txBox="1">
            <a:spLocks noChangeAspect="1" noChangeArrowheads="1"/>
          </p:cNvSpPr>
          <p:nvPr/>
        </p:nvSpPr>
        <p:spPr bwMode="auto">
          <a:xfrm>
            <a:off x="2260796" y="594307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 rot="5400000">
            <a:off x="2150604" y="354614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47252" y="4077072"/>
            <a:ext cx="4661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Co-design across the hierarchy: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Algorithms to devices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71163" y="5157192"/>
            <a:ext cx="44933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Specialize as much as possible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within the design goals</a:t>
            </a:r>
          </a:p>
        </p:txBody>
      </p:sp>
    </p:spTree>
    <p:extLst>
      <p:ext uri="{BB962C8B-B14F-4D97-AF65-F5344CB8AC3E}">
        <p14:creationId xmlns:p14="http://schemas.microsoft.com/office/powerpoint/2010/main" val="1167004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80893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09CB3-1E97-B540-A5D6-CB35F1DB8C18}"/>
              </a:ext>
            </a:extLst>
          </p:cNvPr>
          <p:cNvSpPr txBox="1"/>
          <p:nvPr/>
        </p:nvSpPr>
        <p:spPr>
          <a:xfrm>
            <a:off x="2087257" y="4119980"/>
            <a:ext cx="492314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Performance 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</a:rPr>
              <a:t>and 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</a:rPr>
              <a:t>Energy Efficiency</a:t>
            </a:r>
          </a:p>
        </p:txBody>
      </p:sp>
    </p:spTree>
    <p:extLst>
      <p:ext uri="{BB962C8B-B14F-4D97-AF65-F5344CB8AC3E}">
        <p14:creationId xmlns:p14="http://schemas.microsoft.com/office/powerpoint/2010/main" val="144407139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Computer architecture, HW/SW, bioinformatics, security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Hardware security, energy efficiency, fault tolerance, performance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47"/>
          <p:cNvSpPr txBox="1">
            <a:spLocks noChangeArrowheads="1"/>
          </p:cNvSpPr>
          <p:nvPr/>
        </p:nvSpPr>
        <p:spPr bwMode="auto">
          <a:xfrm>
            <a:off x="6596063" y="6503987"/>
            <a:ext cx="2292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1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 Narrow" charset="0"/>
              <a:ea typeface="ＭＳ Ｐゴシック" charset="0"/>
              <a:cs typeface="Arial" charset="0"/>
            </a:endParaRPr>
          </a:p>
        </p:txBody>
      </p:sp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8" y="5338860"/>
            <a:ext cx="3077766" cy="1554083"/>
            <a:chOff x="5252245" y="4774407"/>
            <a:chExt cx="307690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307690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  <a:ea typeface="ＭＳ Ｐゴシック" charset="0"/>
                  <a:cs typeface="Arial" charset="0"/>
                </a:rPr>
                <a:t>Graphics and Vision Processing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Broad research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spanning apps, systems, logic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</p:spTree>
    <p:extLst>
      <p:ext uri="{BB962C8B-B14F-4D97-AF65-F5344CB8AC3E}">
        <p14:creationId xmlns:p14="http://schemas.microsoft.com/office/powerpoint/2010/main" val="133033852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9238-1052-C14D-8579-F00216DA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 </a:t>
            </a:r>
            <a:r>
              <a:rPr lang="en-US" dirty="0" err="1"/>
              <a:t>Optane</a:t>
            </a:r>
            <a:r>
              <a:rPr lang="en-US" dirty="0"/>
              <a:t> Persistent Memory (2019)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EAEA-7208-AD42-9621-83F9352A9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Non-volatile main memory</a:t>
            </a:r>
          </a:p>
          <a:p>
            <a:r>
              <a:rPr lang="en-US" dirty="0"/>
              <a:t>Based on 3D-XPoint Technology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244-F01F-2D42-B965-CD84957DD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E39BC-334D-7544-8D1A-61F20B2D7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912311"/>
            <a:ext cx="8554528" cy="213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33FB3A-2443-7440-B501-876FDC60EE2F}"/>
              </a:ext>
            </a:extLst>
          </p:cNvPr>
          <p:cNvSpPr txBox="1"/>
          <p:nvPr/>
        </p:nvSpPr>
        <p:spPr>
          <a:xfrm>
            <a:off x="1395080" y="6510254"/>
            <a:ext cx="72646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https://www.storagereview.com/intel_optane_dc_persistent_memory_module_pmm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49644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PCM as Main Memory: Idea in 2009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Benjamin C. Lee, </a:t>
            </a:r>
            <a:r>
              <a:rPr lang="en-US" sz="2200" dirty="0" err="1"/>
              <a:t>Engin</a:t>
            </a:r>
            <a:r>
              <a:rPr lang="en-US" sz="2200" dirty="0"/>
              <a:t> </a:t>
            </a:r>
            <a:r>
              <a:rPr lang="en-US" sz="2200" dirty="0" err="1"/>
              <a:t>Ipek</a:t>
            </a:r>
            <a:r>
              <a:rPr lang="en-US" sz="2200" dirty="0"/>
              <a:t>, Onur Mutlu, and Doug Burger,</a:t>
            </a:r>
            <a:br>
              <a:rPr lang="en-US" sz="2200" dirty="0"/>
            </a:br>
            <a:r>
              <a:rPr lang="en-US" sz="2200" b="1" dirty="0">
                <a:hlinkClick r:id="rId2"/>
              </a:rPr>
              <a:t>"Architecting Phase Change Memory as a Scalable DRAM Alternative"</a:t>
            </a:r>
            <a:br>
              <a:rPr lang="en-US" sz="2200" dirty="0"/>
            </a:br>
            <a:r>
              <a:rPr lang="en-US" sz="2200" i="1" dirty="0"/>
              <a:t>Proceedings of the </a:t>
            </a:r>
            <a:r>
              <a:rPr lang="en-US" sz="2200" i="1" dirty="0">
                <a:hlinkClick r:id="rId3"/>
              </a:rPr>
              <a:t>36th International Symposium on Computer Architecture</a:t>
            </a:r>
            <a:r>
              <a:rPr lang="en-US" sz="2200" i="1" dirty="0"/>
              <a:t> (</a:t>
            </a:r>
            <a:r>
              <a:rPr lang="en-US" sz="2200" b="1" i="1" dirty="0"/>
              <a:t>ISCA</a:t>
            </a:r>
            <a:r>
              <a:rPr lang="en-US" sz="2200" i="1" dirty="0"/>
              <a:t>)</a:t>
            </a:r>
            <a:r>
              <a:rPr lang="en-US" sz="2200" dirty="0"/>
              <a:t>, pages 2-13, Austin, TX, June 2009. </a:t>
            </a:r>
            <a:r>
              <a:rPr lang="en-US" sz="2200" dirty="0">
                <a:hlinkClick r:id="rId4"/>
              </a:rPr>
              <a:t>Slides (pdf)</a:t>
            </a:r>
            <a:endParaRPr lang="en-US" sz="2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F28456-B93E-5440-A8F9-7EDDF5DA455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73016"/>
            <a:ext cx="9144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3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PCM as Main Memory: Idea in 2009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00" dirty="0"/>
              <a:t>Benjamin C. Lee, Ping Zhou, Jun Yang, </a:t>
            </a:r>
            <a:r>
              <a:rPr lang="en-US" sz="2100" dirty="0" err="1"/>
              <a:t>Youtao</a:t>
            </a:r>
            <a:r>
              <a:rPr lang="en-US" sz="2100" dirty="0"/>
              <a:t> Zhang, Bo Zhao, </a:t>
            </a:r>
            <a:r>
              <a:rPr lang="en-US" sz="2100" dirty="0" err="1"/>
              <a:t>Engin</a:t>
            </a:r>
            <a:r>
              <a:rPr lang="en-US" sz="2100" dirty="0"/>
              <a:t> </a:t>
            </a:r>
            <a:r>
              <a:rPr lang="en-US" sz="2100" dirty="0" err="1"/>
              <a:t>Ipek</a:t>
            </a:r>
            <a:r>
              <a:rPr lang="en-US" sz="2100" dirty="0"/>
              <a:t>, Onur Mutlu, and Doug Burger,</a:t>
            </a:r>
            <a:br>
              <a:rPr lang="en-US" sz="2100" dirty="0"/>
            </a:br>
            <a:r>
              <a:rPr lang="en-US" sz="2100" b="1" dirty="0">
                <a:hlinkClick r:id="rId2"/>
              </a:rPr>
              <a:t>"Phase Change Technology and the Future of Main Memory"</a:t>
            </a:r>
            <a:br>
              <a:rPr lang="en-US" sz="2100" dirty="0"/>
            </a:br>
            <a:r>
              <a:rPr lang="en-US" sz="2100" i="1" dirty="0">
                <a:hlinkClick r:id="rId3"/>
              </a:rPr>
              <a:t>IEEE Micro</a:t>
            </a:r>
            <a:r>
              <a:rPr lang="en-US" sz="2100" i="1" dirty="0"/>
              <a:t>, Special Issue: Micro's Top Picks from 2009 Computer Architecture Conferences (</a:t>
            </a:r>
            <a:r>
              <a:rPr lang="en-US" sz="2100" b="1" i="1" dirty="0"/>
              <a:t>MICRO TOP PICKS</a:t>
            </a:r>
            <a:r>
              <a:rPr lang="en-US" sz="2100" i="1" dirty="0"/>
              <a:t>)</a:t>
            </a:r>
            <a:r>
              <a:rPr lang="en-US" sz="2100" dirty="0"/>
              <a:t>, Vol. 30, No. 1, pages 60-70, January/February 2010. </a:t>
            </a:r>
          </a:p>
          <a:p>
            <a:endParaRPr lang="en-US" sz="2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F28456-B93E-5440-A8F9-7EDDF5DA455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75936"/>
            <a:ext cx="9144000" cy="178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Cerebras’s</a:t>
            </a:r>
            <a:r>
              <a:rPr lang="en-US" dirty="0"/>
              <a:t> Wafer Scale Engine (2019)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557838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103539" y="6133643"/>
            <a:ext cx="87356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https://www.anandtech.com/show/14758/hot-chips-31-live-blogs-cerebras-wafer-scale-deep-learning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0" y="6474022"/>
            <a:ext cx="891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https://www.cerebras.net/cerebras-wafer-scale-engine-why-we-need-big-chips-for-deep-learning/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13354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2545"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9665" y="6392637"/>
            <a:ext cx="6714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https://www.anandtech.com/show/14750/hot-chips-31-analysis-inmemory-processing-by-upmem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DF79F1-207B-C34F-AF17-579F237B3E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479" t="23963" r="2821" b="58766"/>
          <a:stretch/>
        </p:blipFill>
        <p:spPr>
          <a:xfrm>
            <a:off x="228600" y="4724400"/>
            <a:ext cx="8754585" cy="170969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-17231" y="6594579"/>
            <a:ext cx="91759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https://www.upmem.com/video-upmem-presenting-its-true-processing-in-memory-solution-hot-chips-2019/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78462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Specialized Processing in Memory (2015)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610600" cy="4876800"/>
          </a:xfrm>
        </p:spPr>
        <p:txBody>
          <a:bodyPr/>
          <a:lstStyle/>
          <a:p>
            <a:r>
              <a:rPr lang="en-US" dirty="0" err="1"/>
              <a:t>Junwhan</a:t>
            </a:r>
            <a:r>
              <a:rPr lang="en-US" dirty="0"/>
              <a:t> </a:t>
            </a:r>
            <a:r>
              <a:rPr lang="en-US" dirty="0" err="1"/>
              <a:t>Ahn</a:t>
            </a:r>
            <a:r>
              <a:rPr lang="en-US" dirty="0"/>
              <a:t>, </a:t>
            </a:r>
            <a:r>
              <a:rPr lang="en-US" dirty="0" err="1"/>
              <a:t>Sungpack</a:t>
            </a:r>
            <a:r>
              <a:rPr lang="en-US" dirty="0"/>
              <a:t> Hong, </a:t>
            </a:r>
            <a:r>
              <a:rPr lang="en-US" dirty="0" err="1"/>
              <a:t>Sungjoo</a:t>
            </a:r>
            <a:r>
              <a:rPr lang="en-US" dirty="0"/>
              <a:t> </a:t>
            </a:r>
            <a:r>
              <a:rPr lang="en-US" dirty="0" err="1"/>
              <a:t>Yoo</a:t>
            </a:r>
            <a:r>
              <a:rPr lang="en-US" dirty="0"/>
              <a:t>, Onur Mutlu, and </a:t>
            </a:r>
            <a:r>
              <a:rPr lang="en-US" dirty="0" err="1"/>
              <a:t>Kiyoung</a:t>
            </a:r>
            <a:r>
              <a:rPr lang="en-US" dirty="0"/>
              <a:t> Choi,</a:t>
            </a:r>
            <a:br>
              <a:rPr lang="en-US" dirty="0"/>
            </a:br>
            <a:r>
              <a:rPr lang="en-US" b="1" dirty="0">
                <a:hlinkClick r:id="rId2"/>
              </a:rPr>
              <a:t>"A Scalable Processing-in-Memory Accelerator for Parallel Graph Processing"</a:t>
            </a:r>
            <a:br>
              <a:rPr lang="en-US" dirty="0"/>
            </a:br>
            <a:r>
              <a:rPr lang="en-US" i="1" dirty="0"/>
              <a:t>Proceedings of the </a:t>
            </a:r>
            <a:r>
              <a:rPr lang="en-US" i="1" dirty="0">
                <a:hlinkClick r:id="rId3"/>
              </a:rPr>
              <a:t>42nd International Symposium on Computer Architecture</a:t>
            </a:r>
            <a:r>
              <a:rPr lang="en-US" i="1" dirty="0"/>
              <a:t> (</a:t>
            </a:r>
            <a:r>
              <a:rPr lang="en-US" b="1" i="1" dirty="0"/>
              <a:t>ISCA</a:t>
            </a:r>
            <a:r>
              <a:rPr lang="en-US" i="1" dirty="0"/>
              <a:t>)</a:t>
            </a:r>
            <a:r>
              <a:rPr lang="en-US" dirty="0"/>
              <a:t>, Portland, OR, June 2015. 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Slides (pdf)</a:t>
            </a:r>
            <a:r>
              <a:rPr lang="en-US" dirty="0"/>
              <a:t>] [</a:t>
            </a:r>
            <a:r>
              <a:rPr lang="en-US" dirty="0">
                <a:hlinkClick r:id="rId5"/>
              </a:rPr>
              <a:t>Lightning Session Slides (pdf)</a:t>
            </a:r>
            <a:r>
              <a:rPr lang="en-US" dirty="0"/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25144"/>
            <a:ext cx="9144000" cy="149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6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in Memory on Mobile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610600" cy="4876800"/>
          </a:xfrm>
        </p:spPr>
        <p:txBody>
          <a:bodyPr/>
          <a:lstStyle/>
          <a:p>
            <a:r>
              <a:rPr lang="en-US" sz="2100" dirty="0"/>
              <a:t>Amirali Boroumand, Saugata Ghose, </a:t>
            </a:r>
            <a:r>
              <a:rPr lang="en-US" sz="2100" dirty="0" err="1"/>
              <a:t>Youngsok</a:t>
            </a:r>
            <a:r>
              <a:rPr lang="en-US" sz="2100" dirty="0"/>
              <a:t> Kim, </a:t>
            </a:r>
            <a:r>
              <a:rPr lang="en-US" sz="2100" dirty="0" err="1"/>
              <a:t>Rachata</a:t>
            </a:r>
            <a:r>
              <a:rPr lang="en-US" sz="2100" dirty="0"/>
              <a:t> </a:t>
            </a:r>
            <a:r>
              <a:rPr lang="en-US" sz="2100" dirty="0" err="1"/>
              <a:t>Ausavarungnirun</a:t>
            </a:r>
            <a:r>
              <a:rPr lang="en-US" sz="2100" dirty="0"/>
              <a:t>, Eric </a:t>
            </a:r>
            <a:r>
              <a:rPr lang="en-US" sz="2100" dirty="0" err="1"/>
              <a:t>Shiu</a:t>
            </a:r>
            <a:r>
              <a:rPr lang="en-US" sz="2100" dirty="0"/>
              <a:t>, Rahul Thakur, </a:t>
            </a:r>
            <a:r>
              <a:rPr lang="en-US" sz="2100" dirty="0" err="1"/>
              <a:t>Daehyun</a:t>
            </a:r>
            <a:r>
              <a:rPr lang="en-US" sz="2100" dirty="0"/>
              <a:t> Kim, Aki </a:t>
            </a:r>
            <a:r>
              <a:rPr lang="en-US" sz="2100" dirty="0" err="1"/>
              <a:t>Kuusela</a:t>
            </a:r>
            <a:r>
              <a:rPr lang="en-US" sz="2100" dirty="0"/>
              <a:t>, Allan </a:t>
            </a:r>
            <a:r>
              <a:rPr lang="en-US" sz="2100" dirty="0" err="1"/>
              <a:t>Knies</a:t>
            </a:r>
            <a:r>
              <a:rPr lang="en-US" sz="2100" dirty="0"/>
              <a:t>, </a:t>
            </a:r>
            <a:r>
              <a:rPr lang="en-US" sz="2100" dirty="0" err="1"/>
              <a:t>Parthasarathy</a:t>
            </a:r>
            <a:r>
              <a:rPr lang="en-US" sz="2100" dirty="0"/>
              <a:t> </a:t>
            </a:r>
            <a:r>
              <a:rPr lang="en-US" sz="2100" dirty="0" err="1"/>
              <a:t>Ranganathan</a:t>
            </a:r>
            <a:r>
              <a:rPr lang="en-US" sz="2100" dirty="0"/>
              <a:t>, and Onur Mutlu,</a:t>
            </a:r>
            <a:br>
              <a:rPr lang="en-US" sz="2100" dirty="0"/>
            </a:br>
            <a:r>
              <a:rPr lang="en-US" sz="2100" b="1" dirty="0">
                <a:hlinkClick r:id="rId2"/>
              </a:rPr>
              <a:t>"Google Workloads for Consumer Devices: Mitigating Data Movement Bottlenecks"</a:t>
            </a:r>
            <a:r>
              <a:rPr lang="en-US" sz="2100" dirty="0"/>
              <a:t> </a:t>
            </a:r>
            <a:br>
              <a:rPr lang="en-US" sz="2100" dirty="0"/>
            </a:br>
            <a:r>
              <a:rPr lang="en-US" sz="2100" i="1" dirty="0"/>
              <a:t>Proceedings of the </a:t>
            </a:r>
            <a:r>
              <a:rPr lang="en-US" sz="2100" i="1" dirty="0">
                <a:hlinkClick r:id="rId3"/>
              </a:rPr>
              <a:t>23rd International Conference on Architectural Support for Programming Languages and Operating Systems</a:t>
            </a:r>
            <a:r>
              <a:rPr lang="en-US" sz="2100" i="1" dirty="0"/>
              <a:t> (</a:t>
            </a:r>
            <a:r>
              <a:rPr lang="en-US" sz="2100" b="1" i="1" dirty="0"/>
              <a:t>ASPLOS</a:t>
            </a:r>
            <a:r>
              <a:rPr lang="en-US" sz="2100" i="1" dirty="0"/>
              <a:t>)</a:t>
            </a:r>
            <a:r>
              <a:rPr lang="en-US" sz="2100" dirty="0"/>
              <a:t>, Williamsburg, VA, USA, March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C2F53-6D9B-6D4B-AC2B-8F1185D8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77072"/>
            <a:ext cx="91440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2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TESLA Full Self-Driving Computer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0552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Google TPU Generation I (~2016)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E3C78D9C-47A0-3F4A-8719-D44502AA2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978133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Google TPU Generation II (2017)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www.nextplatform.com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/2017/05/17/first-depth-look-googles-new-second-generation-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TPU chips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High Bandwidth Memory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Floating point operations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45 TFLOPS per chip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Designed for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training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inference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256276164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Four Key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8760"/>
            <a:ext cx="8610600" cy="4876800"/>
          </a:xfrm>
        </p:spPr>
        <p:txBody>
          <a:bodyPr/>
          <a:lstStyle/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Secure/Reliable/Safe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Energy-Efficient </a:t>
            </a:r>
            <a:r>
              <a:rPr lang="en-US" dirty="0"/>
              <a:t>Architectures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Memory-centric </a:t>
            </a:r>
            <a:r>
              <a:rPr lang="en-US" dirty="0"/>
              <a:t>(Data-centric) 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Low-Latency and Predictable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Architectures for </a:t>
            </a:r>
            <a:r>
              <a:rPr lang="en-US" dirty="0">
                <a:solidFill>
                  <a:srgbClr val="0000FF"/>
                </a:solidFill>
              </a:rPr>
              <a:t>AI/ML, Genomics, Medicine, Health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7865950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757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160932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36186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9238-1052-C14D-8579-F00216DA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(Other) AI/ML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EAEA-7208-AD42-9621-83F9352A9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4876800"/>
          </a:xfrm>
        </p:spPr>
        <p:txBody>
          <a:bodyPr/>
          <a:lstStyle/>
          <a:p>
            <a:r>
              <a:rPr lang="en-US" dirty="0"/>
              <a:t>Alibaba</a:t>
            </a:r>
          </a:p>
          <a:p>
            <a:r>
              <a:rPr lang="en-US" dirty="0"/>
              <a:t>Amazon</a:t>
            </a:r>
          </a:p>
          <a:p>
            <a:r>
              <a:rPr lang="en-US" dirty="0"/>
              <a:t>Facebook</a:t>
            </a:r>
          </a:p>
          <a:p>
            <a:r>
              <a:rPr lang="en-US" dirty="0"/>
              <a:t>Google</a:t>
            </a:r>
          </a:p>
          <a:p>
            <a:r>
              <a:rPr lang="en-US" dirty="0"/>
              <a:t>Huawei</a:t>
            </a:r>
          </a:p>
          <a:p>
            <a:r>
              <a:rPr lang="en-US" dirty="0"/>
              <a:t>Intel</a:t>
            </a:r>
          </a:p>
          <a:p>
            <a:r>
              <a:rPr lang="en-US" dirty="0"/>
              <a:t>Microsoft</a:t>
            </a:r>
          </a:p>
          <a:p>
            <a:r>
              <a:rPr lang="en-US" dirty="0"/>
              <a:t>NVIDIA</a:t>
            </a:r>
          </a:p>
          <a:p>
            <a:r>
              <a:rPr lang="en-US" dirty="0"/>
              <a:t>Tesla</a:t>
            </a:r>
          </a:p>
          <a:p>
            <a:r>
              <a:rPr lang="en-US" dirty="0"/>
              <a:t>Many Others and Many Startups…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Many More to Come…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244-F01F-2D42-B965-CD84957DD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14766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9238-1052-C14D-8579-F00216DA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(Other) AI/ML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EAEA-7208-AD42-9621-83F9352A9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4876800"/>
          </a:xfrm>
        </p:spPr>
        <p:txBody>
          <a:bodyPr/>
          <a:lstStyle/>
          <a:p>
            <a:r>
              <a:rPr lang="en-US" dirty="0"/>
              <a:t>Alibaba</a:t>
            </a:r>
          </a:p>
          <a:p>
            <a:r>
              <a:rPr lang="en-US" dirty="0"/>
              <a:t>Amazon</a:t>
            </a:r>
          </a:p>
          <a:p>
            <a:r>
              <a:rPr lang="en-US" dirty="0"/>
              <a:t>Facebook</a:t>
            </a:r>
          </a:p>
          <a:p>
            <a:r>
              <a:rPr lang="en-US" dirty="0"/>
              <a:t>Google</a:t>
            </a:r>
          </a:p>
          <a:p>
            <a:r>
              <a:rPr lang="en-US" dirty="0"/>
              <a:t>Huawei</a:t>
            </a:r>
          </a:p>
          <a:p>
            <a:r>
              <a:rPr lang="en-US" dirty="0"/>
              <a:t>Microsoft</a:t>
            </a:r>
          </a:p>
          <a:p>
            <a:r>
              <a:rPr lang="en-US" dirty="0"/>
              <a:t>NVIDIA</a:t>
            </a:r>
          </a:p>
          <a:p>
            <a:r>
              <a:rPr lang="en-US" dirty="0"/>
              <a:t>Tesla</a:t>
            </a:r>
          </a:p>
          <a:p>
            <a:r>
              <a:rPr lang="en-US" dirty="0"/>
              <a:t>Many Startups…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Many More to Come…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244-F01F-2D42-B965-CD84957DD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22E56E-0566-C442-8D34-C481D9F84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29" y="945864"/>
            <a:ext cx="7971091" cy="54044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9B39CE-6E41-C345-AEF1-277796969AE9}"/>
              </a:ext>
            </a:extLst>
          </p:cNvPr>
          <p:cNvSpPr txBox="1"/>
          <p:nvPr/>
        </p:nvSpPr>
        <p:spPr>
          <a:xfrm>
            <a:off x="2733695" y="6458383"/>
            <a:ext cx="3600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https://basicmi.github.io/AI-Chip/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58161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75114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09CB3-1E97-B540-A5D6-CB35F1DB8C18}"/>
              </a:ext>
            </a:extLst>
          </p:cNvPr>
          <p:cNvSpPr txBox="1"/>
          <p:nvPr/>
        </p:nvSpPr>
        <p:spPr>
          <a:xfrm>
            <a:off x="3044250" y="4119980"/>
            <a:ext cx="300915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Reliability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03186995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Security: RowHammer (2014)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32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Title 1">
            <a:extLst>
              <a:ext uri="{FF2B5EF4-FFF2-40B4-BE49-F238E27FC236}">
                <a16:creationId xmlns:a16="http://schemas.microsoft.com/office/drawing/2014/main" id="{F3BD4611-1CFE-6D4D-9B12-05248D236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The Story of RowHammer </a:t>
            </a:r>
          </a:p>
        </p:txBody>
      </p:sp>
      <p:sp>
        <p:nvSpPr>
          <p:cNvPr id="231426" name="Content Placeholder 2">
            <a:extLst>
              <a:ext uri="{FF2B5EF4-FFF2-40B4-BE49-F238E27FC236}">
                <a16:creationId xmlns:a16="http://schemas.microsoft.com/office/drawing/2014/main" id="{07C51491-711F-6241-8490-8DD020FDA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96950"/>
            <a:ext cx="89106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One can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predictably induce bit flips</a:t>
            </a:r>
            <a:r>
              <a:rPr lang="en-US" altLang="en-US" dirty="0">
                <a:ea typeface="ＭＳ Ｐゴシック" panose="020B0600070205080204" pitchFamily="34" charset="-128"/>
              </a:rPr>
              <a:t> in commodity DRAM chips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&gt;80% of the tested DRAM chips are vulnerable</a:t>
            </a:r>
          </a:p>
          <a:p>
            <a:endParaRPr lang="en-US" altLang="en-US" sz="16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First example of how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simple hardware failure mechanism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can create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widespread system security vulnerability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14371" name="Slide Number Placeholder 3">
            <a:extLst>
              <a:ext uri="{FF2B5EF4-FFF2-40B4-BE49-F238E27FC236}">
                <a16:creationId xmlns:a16="http://schemas.microsoft.com/office/drawing/2014/main" id="{3FD27D86-281C-644C-886D-DCE9476EA3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FEEA7-D7B9-D84B-9F78-621809FB4D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1D731A-3A46-3E4E-9D4B-C8802E36B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91440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938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Security: RowHammer (2014)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57192"/>
            <a:ext cx="7810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47419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14400" y="914400"/>
            <a:ext cx="7315200" cy="3962400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16764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71600" y="22860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Wordline"/>
          <p:cNvCxnSpPr/>
          <p:nvPr/>
        </p:nvCxnSpPr>
        <p:spPr>
          <a:xfrm flipH="1">
            <a:off x="1371600" y="28956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71600" y="35052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71600" y="4116388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828800" y="1382713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 of Cells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28800" y="19812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7" name="Row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28800" y="38100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14478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Wordline</a:t>
            </a:r>
          </a:p>
        </p:txBody>
      </p:sp>
      <p:sp>
        <p:nvSpPr>
          <p:cNvPr id="21" name="Low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LOW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High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HIGH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Error"/>
          <p:cNvSpPr/>
          <p:nvPr/>
        </p:nvSpPr>
        <p:spPr>
          <a:xfrm>
            <a:off x="48768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rror"/>
          <p:cNvSpPr/>
          <p:nvPr/>
        </p:nvSpPr>
        <p:spPr>
          <a:xfrm>
            <a:off x="4267200" y="320357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rror"/>
          <p:cNvSpPr/>
          <p:nvPr/>
        </p:nvSpPr>
        <p:spPr>
          <a:xfrm>
            <a:off x="36576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rror"/>
          <p:cNvSpPr/>
          <p:nvPr/>
        </p:nvSpPr>
        <p:spPr>
          <a:xfrm>
            <a:off x="3657600" y="319722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rror"/>
          <p:cNvSpPr/>
          <p:nvPr/>
        </p:nvSpPr>
        <p:spPr>
          <a:xfrm>
            <a:off x="241935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Victim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2" name="Victim"/>
          <p:cNvSpPr/>
          <p:nvPr/>
        </p:nvSpPr>
        <p:spPr>
          <a:xfrm>
            <a:off x="1828800" y="1982788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3" name="Aggressor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Hammered Row</a:t>
            </a:r>
          </a:p>
        </p:txBody>
      </p:sp>
      <p:sp>
        <p:nvSpPr>
          <p:cNvPr id="34" name="Punchline"/>
          <p:cNvSpPr txBox="1"/>
          <p:nvPr/>
        </p:nvSpPr>
        <p:spPr>
          <a:xfrm>
            <a:off x="395288" y="4953000"/>
            <a:ext cx="8359775" cy="1143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Repeatedly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reading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a row enough times (before memory gets refreshed) induces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disturbance errors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adjacent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rows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most real DRAM chips you can buy today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Opened"/>
          <p:cNvSpPr txBox="1"/>
          <p:nvPr/>
        </p:nvSpPr>
        <p:spPr>
          <a:xfrm>
            <a:off x="3124200" y="2671763"/>
            <a:ext cx="22098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Opened</a:t>
            </a:r>
          </a:p>
        </p:txBody>
      </p:sp>
      <p:sp>
        <p:nvSpPr>
          <p:cNvPr id="28" name="Closed"/>
          <p:cNvSpPr txBox="1"/>
          <p:nvPr/>
        </p:nvSpPr>
        <p:spPr>
          <a:xfrm>
            <a:off x="3133725" y="2671763"/>
            <a:ext cx="2200275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Closed</a:t>
            </a:r>
          </a:p>
        </p:txBody>
      </p:sp>
      <p:sp>
        <p:nvSpPr>
          <p:cNvPr id="23964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3EFCF5-C8B9-AF45-B0E3-7DB4F7D988EA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mbria Math" charset="0"/>
                <a:ea typeface="ＭＳ Ｐゴシック" charset="0"/>
                <a:cs typeface="Cambria Math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 Math" charset="0"/>
              <a:ea typeface="ＭＳ Ｐゴシック" charset="0"/>
              <a:cs typeface="Cambria Math" charset="0"/>
            </a:endParaRPr>
          </a:p>
        </p:txBody>
      </p:sp>
      <p:sp>
        <p:nvSpPr>
          <p:cNvPr id="239643" name="Title 1"/>
          <p:cNvSpPr>
            <a:spLocks noGrp="1"/>
          </p:cNvSpPr>
          <p:nvPr>
            <p:ph type="title"/>
          </p:nvPr>
        </p:nvSpPr>
        <p:spPr>
          <a:xfrm>
            <a:off x="228600" y="-14288"/>
            <a:ext cx="8915400" cy="1066801"/>
          </a:xfrm>
        </p:spPr>
        <p:txBody>
          <a:bodyPr/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Garamond" charset="0"/>
              </a:rPr>
              <a:t>Modern DRAM is Prone to Disturbance Errors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950" y="6239053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3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309127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8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0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2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1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9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1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7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31" grpId="0" animBg="1"/>
      <p:bldP spid="32" grpId="0" animBg="1"/>
      <p:bldP spid="33" grpId="0" animBg="1"/>
      <p:bldP spid="34" grpId="0"/>
      <p:bldP spid="35" grpId="0"/>
      <p:bldP spid="35" grpId="1"/>
      <p:bldP spid="28" grpId="0"/>
      <p:bldP spid="2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Title 1"/>
          <p:cNvSpPr>
            <a:spLocks noGrp="1"/>
          </p:cNvSpPr>
          <p:nvPr>
            <p:ph type="ctrTitle"/>
          </p:nvPr>
        </p:nvSpPr>
        <p:spPr>
          <a:xfrm>
            <a:off x="533400" y="1720850"/>
            <a:ext cx="8305800" cy="1752600"/>
          </a:xfrm>
        </p:spPr>
        <p:txBody>
          <a:bodyPr/>
          <a:lstStyle/>
          <a:p>
            <a:r>
              <a:rPr lang="en-US" sz="4400" dirty="0">
                <a:latin typeface="Garamond" charset="0"/>
              </a:rPr>
              <a:t>What Will We Learn in This Course? </a:t>
            </a:r>
          </a:p>
        </p:txBody>
      </p:sp>
      <p:sp>
        <p:nvSpPr>
          <p:cNvPr id="15053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  <p:sp>
        <p:nvSpPr>
          <p:cNvPr id="15053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E342A0-F66A-8349-9DE5-CDF9A06A589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459209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62000" y="2057399"/>
            <a:ext cx="2147590" cy="1295400"/>
            <a:chOff x="914400" y="2095500"/>
            <a:chExt cx="2147590" cy="12954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524000" y="2095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433810" y="2171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357610" y="2247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81410" y="2324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05210" y="24003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129010" y="2476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066800" y="2552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90600" y="2628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14400" y="2705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X"/>
          <p:cNvSpPr/>
          <p:nvPr/>
        </p:nvSpPr>
        <p:spPr>
          <a:xfrm>
            <a:off x="762000" y="2057399"/>
            <a:ext cx="2147590" cy="9906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86%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(37/43)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498205" y="2057400"/>
            <a:ext cx="2147590" cy="1295400"/>
            <a:chOff x="914400" y="2095500"/>
            <a:chExt cx="2147590" cy="12954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524000" y="2095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433810" y="2171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357610" y="2247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81410" y="2324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05210" y="24003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129010" y="2476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066800" y="2552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90600" y="2628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14400" y="2705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X"/>
          <p:cNvSpPr/>
          <p:nvPr/>
        </p:nvSpPr>
        <p:spPr>
          <a:xfrm>
            <a:off x="3498205" y="2057399"/>
            <a:ext cx="2147590" cy="9906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83%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(45/54)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248400" y="2057399"/>
            <a:ext cx="2147590" cy="1295400"/>
            <a:chOff x="914400" y="2095500"/>
            <a:chExt cx="2147590" cy="12954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524000" y="2095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433810" y="2171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357610" y="2247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81410" y="2324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205210" y="24003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129010" y="24765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1066800" y="25527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90600" y="26289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42" b="70299" l="4988" r="95012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9" t="10597" r="5469" b="30636"/>
            <a:stretch/>
          </p:blipFill>
          <p:spPr>
            <a:xfrm>
              <a:off x="914400" y="2705100"/>
              <a:ext cx="1537990" cy="6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X"/>
          <p:cNvSpPr/>
          <p:nvPr/>
        </p:nvSpPr>
        <p:spPr>
          <a:xfrm>
            <a:off x="6248400" y="2057398"/>
            <a:ext cx="2147590" cy="1066801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88%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(28/32)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09602" y="1066800"/>
            <a:ext cx="2438398" cy="53339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A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company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352801" y="1066801"/>
            <a:ext cx="2438398" cy="53339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B</a:t>
            </a: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company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096001" y="1066800"/>
            <a:ext cx="2438398" cy="53339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company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5" name="X"/>
          <p:cNvSpPr/>
          <p:nvPr/>
        </p:nvSpPr>
        <p:spPr>
          <a:xfrm>
            <a:off x="748010" y="4343400"/>
            <a:ext cx="2161580" cy="9144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Up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1.0×10</a:t>
            </a:r>
            <a:r>
              <a:rPr kumimoji="0" 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7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errors </a:t>
            </a:r>
          </a:p>
        </p:txBody>
      </p:sp>
      <p:sp>
        <p:nvSpPr>
          <p:cNvPr id="46" name="X"/>
          <p:cNvSpPr/>
          <p:nvPr/>
        </p:nvSpPr>
        <p:spPr>
          <a:xfrm>
            <a:off x="3484215" y="4343400"/>
            <a:ext cx="2161580" cy="9144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Up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2.7×10</a:t>
            </a:r>
            <a:r>
              <a:rPr kumimoji="0" 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6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errors </a:t>
            </a:r>
          </a:p>
        </p:txBody>
      </p:sp>
      <p:sp>
        <p:nvSpPr>
          <p:cNvPr id="47" name="X"/>
          <p:cNvSpPr/>
          <p:nvPr/>
        </p:nvSpPr>
        <p:spPr>
          <a:xfrm>
            <a:off x="6234410" y="4343400"/>
            <a:ext cx="2161580" cy="9144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Up 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3.3×10</a:t>
            </a:r>
            <a:r>
              <a:rPr kumimoji="0" 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5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  <a:t>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errors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D2B188-1D62-4FCA-8363-938AD4629BBB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228600" y="-27384"/>
            <a:ext cx="8610600" cy="1066800"/>
          </a:xfrm>
        </p:spPr>
        <p:txBody>
          <a:bodyPr/>
          <a:lstStyle/>
          <a:p>
            <a:r>
              <a:rPr lang="en-US" sz="4400" b="0" dirty="0">
                <a:solidFill>
                  <a:srgbClr val="1A5712"/>
                </a:solidFill>
                <a:latin typeface="Garamond" charset="0"/>
                <a:ea typeface="ＭＳ Ｐゴシック" charset="0"/>
                <a:cs typeface="ＭＳ Ｐゴシック" charset="0"/>
              </a:rPr>
              <a:t>Most DRAM Modules Are Vulnerable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7950" y="6165304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5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7684719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RowHammer: Five Years Ago…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071630"/>
            <a:ext cx="9144000" cy="2359092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dirty="0"/>
          </a:p>
          <a:p>
            <a:r>
              <a:rPr lang="en-US" sz="2000" dirty="0" err="1"/>
              <a:t>Yoongu</a:t>
            </a:r>
            <a:r>
              <a:rPr lang="en-US" sz="2000" dirty="0"/>
              <a:t> Kim, Ross Daly, </a:t>
            </a:r>
            <a:r>
              <a:rPr lang="en-US" sz="2000" dirty="0" err="1"/>
              <a:t>Jeremie</a:t>
            </a:r>
            <a:r>
              <a:rPr lang="en-US" sz="2000" dirty="0"/>
              <a:t> Kim, Chris </a:t>
            </a:r>
            <a:r>
              <a:rPr lang="en-US" sz="2000" dirty="0" err="1"/>
              <a:t>Fallin</a:t>
            </a:r>
            <a:r>
              <a:rPr lang="en-US" sz="2000" dirty="0"/>
              <a:t>, </a:t>
            </a:r>
            <a:r>
              <a:rPr lang="en-US" sz="2000" dirty="0" err="1"/>
              <a:t>Ji</a:t>
            </a:r>
            <a:r>
              <a:rPr lang="en-US" sz="2000" dirty="0"/>
              <a:t> </a:t>
            </a:r>
            <a:r>
              <a:rPr lang="en-US" sz="2000" dirty="0" err="1"/>
              <a:t>Hye</a:t>
            </a:r>
            <a:r>
              <a:rPr lang="en-US" sz="2000" dirty="0"/>
              <a:t> Lee, </a:t>
            </a:r>
            <a:r>
              <a:rPr lang="en-US" sz="2000" dirty="0" err="1"/>
              <a:t>Donghyuk</a:t>
            </a:r>
            <a:r>
              <a:rPr lang="en-US" sz="2000" dirty="0"/>
              <a:t> Lee, Chris Wilkerson, </a:t>
            </a:r>
            <a:r>
              <a:rPr lang="en-US" sz="2000" dirty="0" err="1"/>
              <a:t>Konrad</a:t>
            </a:r>
            <a:r>
              <a:rPr lang="en-US" sz="2000" dirty="0"/>
              <a:t> Lai, and Onur Mutlu,</a:t>
            </a:r>
            <a:br>
              <a:rPr lang="en-US" sz="2000" dirty="0"/>
            </a:br>
            <a:r>
              <a:rPr lang="en-US" sz="2000" b="1" dirty="0">
                <a:hlinkClick r:id="rId3"/>
              </a:rPr>
              <a:t>"Flipping Bits in Memory Without Accessing Them: An Experimental Study of DRAM Disturbance Errors"</a:t>
            </a:r>
            <a:br>
              <a:rPr lang="en-US" sz="2000" dirty="0"/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4"/>
              </a:rPr>
              <a:t>41st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Minneapolis, MN, June 2014.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5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6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9"/>
              </a:rPr>
              <a:t>Source Code and Data</a:t>
            </a:r>
            <a:r>
              <a:rPr lang="en-US" sz="2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53455915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BC98-50B0-E14B-AA18-0194CEBA6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RowHammer: Now and Beyond…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4FBC6-1E5E-F74E-9CED-5D646D0D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Onur Mutlu and </a:t>
            </a:r>
            <a:r>
              <a:rPr lang="en-US" dirty="0" err="1"/>
              <a:t>Jeremie</a:t>
            </a:r>
            <a:r>
              <a:rPr lang="en-US" dirty="0"/>
              <a:t> Kim,</a:t>
            </a:r>
            <a:br>
              <a:rPr lang="en-US" dirty="0"/>
            </a:br>
            <a:r>
              <a:rPr lang="en-US" b="1" dirty="0"/>
              <a:t>"RowHammer: A Retrospective"</a:t>
            </a:r>
            <a:br>
              <a:rPr lang="en-US" dirty="0"/>
            </a:br>
            <a:r>
              <a:rPr lang="en-US" i="1" dirty="0">
                <a:hlinkClick r:id="rId2"/>
              </a:rPr>
              <a:t>IEEE Transactions on Computer-Aided Design of Integrated Circuits and Systems</a:t>
            </a:r>
            <a:r>
              <a:rPr lang="en-US" i="1" dirty="0"/>
              <a:t> (</a:t>
            </a:r>
            <a:r>
              <a:rPr lang="en-US" b="1" i="1" dirty="0"/>
              <a:t>TCAD</a:t>
            </a:r>
            <a:r>
              <a:rPr lang="en-US" i="1" dirty="0"/>
              <a:t>) Special Issue on Top Picks in Hardware and Embedded Security</a:t>
            </a:r>
            <a:r>
              <a:rPr lang="en-US" dirty="0"/>
              <a:t>, 2019. 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Preliminary arXiv version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ABF2-B333-B545-8DF3-BE9AFD43C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A0BF4-FF83-FF4D-95CC-55B11F61D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052664"/>
            <a:ext cx="7391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783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69A85A70-DDAF-7C43-8B82-04A512D729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Security: Meltdown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Spectre</a:t>
            </a:r>
            <a:r>
              <a:rPr lang="en-US" altLang="en-US" dirty="0">
                <a:ea typeface="ＭＳ Ｐゴシック" panose="020B0600070205080204" pitchFamily="34" charset="-128"/>
              </a:rPr>
              <a:t> (2018)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B161C7C0-BDCC-524A-8834-6A9232590C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2A0BAC-F9E8-8941-8FCF-C65DBD25DF1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8899" name="Picture 4">
            <a:extLst>
              <a:ext uri="{FF2B5EF4-FFF2-40B4-BE49-F238E27FC236}">
                <a16:creationId xmlns:a16="http://schemas.microsoft.com/office/drawing/2014/main" id="{D1A91775-CF5B-1040-A7F8-1BA2FBA10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900" name="TextBox 5">
            <a:extLst>
              <a:ext uri="{FF2B5EF4-FFF2-40B4-BE49-F238E27FC236}">
                <a16:creationId xmlns:a16="http://schemas.microsoft.com/office/drawing/2014/main" id="{DCC80713-95D2-4541-A1CC-AA46FADEF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8" y="6553200"/>
            <a:ext cx="4081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J. Masters, Redhat, FOSDEM 2018 keynote talk.</a:t>
            </a:r>
          </a:p>
        </p:txBody>
      </p:sp>
    </p:spTree>
    <p:extLst>
      <p:ext uri="{BB962C8B-B14F-4D97-AF65-F5344CB8AC3E}">
        <p14:creationId xmlns:p14="http://schemas.microsoft.com/office/powerpoint/2010/main" val="980008477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CE883138-D9E1-B64B-A156-2ACEF0DD4C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Meltdown and Spectre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FD6B0-04B1-214B-9BE5-FA9653A85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300"/>
            <a:ext cx="8763000" cy="5194300"/>
          </a:xfrm>
        </p:spPr>
        <p:txBody>
          <a:bodyPr/>
          <a:lstStyle/>
          <a:p>
            <a:pPr>
              <a:defRPr/>
            </a:pPr>
            <a:r>
              <a:rPr lang="en-US" dirty="0"/>
              <a:t>Someone can steal secret data from the system </a:t>
            </a:r>
            <a:r>
              <a:rPr lang="en-US" dirty="0">
                <a:solidFill>
                  <a:srgbClr val="0432FF"/>
                </a:solidFill>
              </a:rPr>
              <a:t>even though </a:t>
            </a:r>
          </a:p>
          <a:p>
            <a:pPr lvl="1"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your program and data are perfectly correct </a:t>
            </a:r>
            <a:r>
              <a:rPr lang="en-US" dirty="0"/>
              <a:t>and </a:t>
            </a:r>
          </a:p>
          <a:p>
            <a:pPr lvl="1"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your hardware behaves according to the specification </a:t>
            </a:r>
            <a:r>
              <a:rPr lang="en-US" dirty="0"/>
              <a:t>and</a:t>
            </a:r>
          </a:p>
          <a:p>
            <a:pPr lvl="1"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there are no software vulnerabilities/bugs</a:t>
            </a:r>
          </a:p>
          <a:p>
            <a:pPr lvl="1"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Why?</a:t>
            </a:r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Speculative execution leaves traces of secret data in the processor’s cache</a:t>
            </a:r>
            <a:r>
              <a:rPr lang="en-US" dirty="0"/>
              <a:t> (internal storage)</a:t>
            </a:r>
          </a:p>
          <a:p>
            <a:pPr lvl="2">
              <a:defRPr/>
            </a:pPr>
            <a:r>
              <a:rPr lang="en-US" dirty="0"/>
              <a:t>It brings data that is not supposed to be brought/accessed if there was no speculative execution</a:t>
            </a:r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A malicious program can inspect the contents of the cache to “infer” secret data</a:t>
            </a:r>
            <a:r>
              <a:rPr lang="en-US" dirty="0"/>
              <a:t> that it is not supposed to access</a:t>
            </a:r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A malicious program can actually force another program to speculatively execute code that leaves traces </a:t>
            </a:r>
            <a:r>
              <a:rPr lang="en-US" dirty="0"/>
              <a:t>of secret data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214019" name="Slide Number Placeholder 3">
            <a:extLst>
              <a:ext uri="{FF2B5EF4-FFF2-40B4-BE49-F238E27FC236}">
                <a16:creationId xmlns:a16="http://schemas.microsoft.com/office/drawing/2014/main" id="{00E39CF5-4E3D-AB4F-8DB9-1D70653F30E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476484-13C9-A448-B53A-A763F32618D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033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Title 1">
            <a:extLst>
              <a:ext uri="{FF2B5EF4-FFF2-40B4-BE49-F238E27FC236}">
                <a16:creationId xmlns:a16="http://schemas.microsoft.com/office/drawing/2014/main" id="{E153E52C-221A-4242-857B-C88CD9596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More on Meltdown/</a:t>
            </a:r>
            <a:r>
              <a:rPr lang="en-US" altLang="en-US" dirty="0" err="1">
                <a:ea typeface="ＭＳ Ｐゴシック" panose="020B0600070205080204" pitchFamily="34" charset="-128"/>
              </a:rPr>
              <a:t>Spectre</a:t>
            </a:r>
            <a:r>
              <a:rPr lang="en-US" altLang="en-US" dirty="0">
                <a:ea typeface="ＭＳ Ｐゴシック" panose="020B0600070205080204" pitchFamily="34" charset="-128"/>
              </a:rPr>
              <a:t> Vulnerabilities</a:t>
            </a:r>
          </a:p>
        </p:txBody>
      </p:sp>
      <p:sp>
        <p:nvSpPr>
          <p:cNvPr id="216066" name="Content Placeholder 2">
            <a:extLst>
              <a:ext uri="{FF2B5EF4-FFF2-40B4-BE49-F238E27FC236}">
                <a16:creationId xmlns:a16="http://schemas.microsoft.com/office/drawing/2014/main" id="{263DE805-7527-CD44-AAB0-48392776F1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6067" name="Slide Number Placeholder 3">
            <a:extLst>
              <a:ext uri="{FF2B5EF4-FFF2-40B4-BE49-F238E27FC236}">
                <a16:creationId xmlns:a16="http://schemas.microsoft.com/office/drawing/2014/main" id="{72FA1FD8-678C-9E4B-A5B1-CC293C4C07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71D8B9-DF20-5943-AF7D-7083A58B28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16068" name="Picture 4">
            <a:extLst>
              <a:ext uri="{FF2B5EF4-FFF2-40B4-BE49-F238E27FC236}">
                <a16:creationId xmlns:a16="http://schemas.microsoft.com/office/drawing/2014/main" id="{418DCE48-F587-F74F-93C4-C52CD2ECB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2363"/>
            <a:ext cx="9144000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69" name="TextBox 5">
            <a:extLst>
              <a:ext uri="{FF2B5EF4-FFF2-40B4-BE49-F238E27FC236}">
                <a16:creationId xmlns:a16="http://schemas.microsoft.com/office/drawing/2014/main" id="{3099838B-FC82-6740-9B95-45AE7F53C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" y="6553200"/>
            <a:ext cx="785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</a:t>
            </a: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https://googleprojectzero.blogspot.ch/2018/01/reading-privileged-memory-with-side.html</a:t>
            </a: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705434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937906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09CB3-1E97-B540-A5D6-CB35F1DB8C18}"/>
              </a:ext>
            </a:extLst>
          </p:cNvPr>
          <p:cNvSpPr txBox="1"/>
          <p:nvPr/>
        </p:nvSpPr>
        <p:spPr>
          <a:xfrm>
            <a:off x="712526" y="4797088"/>
            <a:ext cx="77951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More Demanding Workloads</a:t>
            </a:r>
            <a:endParaRPr lang="en-US" sz="4400" b="1" dirty="0">
              <a:solidFill>
                <a:srgbClr val="FF0000"/>
              </a:solidFill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84599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Genome Sequencing Technologies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EDF4F9-AC11-CE40-96CF-BFA639F16628}"/>
              </a:ext>
            </a:extLst>
          </p:cNvPr>
          <p:cNvSpPr txBox="1"/>
          <p:nvPr/>
        </p:nvSpPr>
        <p:spPr>
          <a:xfrm>
            <a:off x="336100" y="5036983"/>
            <a:ext cx="81939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Senol Cali+, “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Nanopore Sequencing Technology and Tools for Genome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Assembly: Computational Analysis of the Current State, Bottlenecks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 Future Directions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Briefings in Bioinformatics, 2018.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/>
              </a:rPr>
              <a:t>Preliminary arxiv.org version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B92BBE-67D0-BE44-AFBF-F27F37B8A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4784"/>
            <a:ext cx="9144000" cy="2202873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DE735DFE-2D11-5849-BC1A-6B423D488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801" y="2996952"/>
            <a:ext cx="2080800" cy="15236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Text Box 19">
            <a:extLst>
              <a:ext uri="{FF2B5EF4-FFF2-40B4-BE49-F238E27FC236}">
                <a16:creationId xmlns:a16="http://schemas.microsoft.com/office/drawing/2014/main" id="{9BD0F31E-C179-B049-9A06-915AC4721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1120" y="4520632"/>
            <a:ext cx="2511360" cy="312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1639" tIns="40820" rIns="81639" bIns="4082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Oxford Nanopore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MinION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FFF0AC-581D-AF4A-867C-DE5B8FA734E1}"/>
              </a:ext>
            </a:extLst>
          </p:cNvPr>
          <p:cNvSpPr/>
          <p:nvPr/>
        </p:nvSpPr>
        <p:spPr>
          <a:xfrm>
            <a:off x="0" y="5068079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76778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5730A-47B0-D949-A912-EC2F725C6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Care? An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930A62-F59B-624C-BB84-C9FBB9A041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59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6949F5-6F85-CE49-BD45-A0C27455A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0575"/>
            <a:ext cx="9144000" cy="21233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3AA88A-5F39-0744-80BD-395C5DEAF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105902"/>
            <a:ext cx="5410200" cy="35949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B8CED8-A1A9-BC46-ACB3-6E83444CCFA3}"/>
              </a:ext>
            </a:extLst>
          </p:cNvPr>
          <p:cNvSpPr txBox="1"/>
          <p:nvPr/>
        </p:nvSpPr>
        <p:spPr>
          <a:xfrm>
            <a:off x="4533900" y="6702831"/>
            <a:ext cx="459773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hlinkClick r:id="rId4"/>
              </a:rPr>
              <a:t>Source: https://nanoporetech.com/about-us/news/200-oxford-nanopore-sequencers-have-left-uk-china-support-rapid-near-sample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75190231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Answer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endParaRPr lang="en-US" sz="6400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How Computers Work</a:t>
            </a:r>
          </a:p>
          <a:p>
            <a:pPr marL="0" indent="0" algn="ctr">
              <a:buFont typeface="Wingdings" charset="0"/>
              <a:buNone/>
              <a:defRPr/>
            </a:pPr>
            <a:r>
              <a:rPr lang="en-US" sz="4000" dirty="0"/>
              <a:t>(from the ground up)</a:t>
            </a:r>
          </a:p>
        </p:txBody>
      </p:sp>
      <p:sp>
        <p:nvSpPr>
          <p:cNvPr id="1515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384186-B8EA-3342-ADA9-D4327C6D7AD5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352662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-11591" y="0"/>
            <a:ext cx="91458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1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europa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34400" y="4129073"/>
            <a:ext cx="428980" cy="654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71" name="Picture 70" descr="http://www.nextplatform.com/wp-content/uploads/2015/03/Glenn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5" t="51522" r="34916" b="5973"/>
          <a:stretch/>
        </p:blipFill>
        <p:spPr bwMode="auto">
          <a:xfrm>
            <a:off x="105649" y="4094761"/>
            <a:ext cx="4224963" cy="18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5"/>
          <a:srcRect l="50959" t="10448" r="25205" b="67472"/>
          <a:stretch/>
        </p:blipFill>
        <p:spPr>
          <a:xfrm>
            <a:off x="5495894" y="3689818"/>
            <a:ext cx="2867618" cy="2653333"/>
          </a:xfrm>
          <a:prstGeom prst="rect">
            <a:avLst/>
          </a:prstGeom>
        </p:spPr>
      </p:pic>
      <p:sp>
        <p:nvSpPr>
          <p:cNvPr id="75" name="Rectangle 74"/>
          <p:cNvSpPr/>
          <p:nvPr/>
        </p:nvSpPr>
        <p:spPr>
          <a:xfrm>
            <a:off x="8022677" y="4174288"/>
            <a:ext cx="428980" cy="654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628782" y="0"/>
            <a:ext cx="9144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1" y="3383280"/>
            <a:ext cx="9144000" cy="914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3610761" y="2895290"/>
            <a:ext cx="2103160" cy="1077218"/>
          </a:xfrm>
          <a:prstGeom prst="rect">
            <a:avLst/>
          </a:prstGeom>
          <a:solidFill>
            <a:schemeClr val="bg1"/>
          </a:solidFill>
          <a:ln>
            <a:solidFill>
              <a:srgbClr val="1B65A8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Genome Analysis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5311176" y="36301"/>
          <a:ext cx="3509639" cy="3353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41" name="Visio" r:id="rId6" imgW="2695276" imgH="2509932" progId="Visio.Drawing.11">
                  <p:embed/>
                </p:oleObj>
              </mc:Choice>
              <mc:Fallback>
                <p:oleObj name="Visio" r:id="rId6" imgW="2695276" imgH="2509932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11176" y="36301"/>
                        <a:ext cx="3509639" cy="3353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77467" y="500679"/>
          <a:ext cx="4895872" cy="2150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42" name="Visio" r:id="rId8" imgW="3859122" imgH="1695796" progId="Visio.Drawing.11">
                  <p:embed/>
                </p:oleObj>
              </mc:Choice>
              <mc:Fallback>
                <p:oleObj name="Visio" r:id="rId8" imgW="3859122" imgH="1695796" progId="Visio.Drawing.11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7467" y="500679"/>
                        <a:ext cx="4895872" cy="2150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Snip Diagonal Corner Rectangle 80"/>
          <p:cNvSpPr/>
          <p:nvPr/>
        </p:nvSpPr>
        <p:spPr>
          <a:xfrm>
            <a:off x="0" y="2924937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1</a:t>
            </a:r>
          </a:p>
        </p:txBody>
      </p:sp>
      <p:sp>
        <p:nvSpPr>
          <p:cNvPr id="82" name="Snip Diagonal Corner Rectangle 81"/>
          <p:cNvSpPr/>
          <p:nvPr/>
        </p:nvSpPr>
        <p:spPr>
          <a:xfrm>
            <a:off x="8675925" y="2924936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2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58343" y="2924936"/>
            <a:ext cx="2949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Sequencing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304876" y="2916378"/>
            <a:ext cx="2473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Read Mapping</a:t>
            </a:r>
          </a:p>
        </p:txBody>
      </p:sp>
      <p:sp>
        <p:nvSpPr>
          <p:cNvPr id="85" name="Snip Diagonal Corner Rectangle 84"/>
          <p:cNvSpPr/>
          <p:nvPr/>
        </p:nvSpPr>
        <p:spPr>
          <a:xfrm>
            <a:off x="-11591" y="6399657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3</a:t>
            </a:r>
          </a:p>
        </p:txBody>
      </p:sp>
      <p:sp>
        <p:nvSpPr>
          <p:cNvPr id="86" name="Snip Diagonal Corner Rectangle 85"/>
          <p:cNvSpPr/>
          <p:nvPr/>
        </p:nvSpPr>
        <p:spPr>
          <a:xfrm>
            <a:off x="8678558" y="6399656"/>
            <a:ext cx="458343" cy="458343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4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83743" y="6379336"/>
            <a:ext cx="2949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Variant Calling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58503" y="6399656"/>
            <a:ext cx="3404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Scientific Discovery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4CFF81F-F748-1245-84EF-EB79E2E2F17A}"/>
              </a:ext>
            </a:extLst>
          </p:cNvPr>
          <p:cNvSpPr/>
          <p:nvPr/>
        </p:nvSpPr>
        <p:spPr>
          <a:xfrm>
            <a:off x="0" y="4077072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3258010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>
            <a:noAutofit/>
          </a:bodyPr>
          <a:lstStyle/>
          <a:p>
            <a:r>
              <a:rPr lang="en-US" sz="3800" dirty="0"/>
              <a:t>Data Overwhelms Modern Machines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8964" y="5361579"/>
            <a:ext cx="4652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In-Memory Data Analytics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[Clapp+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IISWC’15;  </a:t>
            </a:r>
          </a:p>
          <a:p>
            <a:pPr marL="63500" marR="0" lvl="0" indent="-63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	Awan+, BDCloud’15]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36963" y="5361579"/>
            <a:ext cx="36185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Datacenter Workloads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Kanev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ISCA’15]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236" y="1054202"/>
            <a:ext cx="1362886" cy="136288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48964" y="2656133"/>
            <a:ext cx="34604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In-memory Databases </a:t>
            </a:r>
          </a:p>
          <a:p>
            <a:pPr marL="63500" marR="0" lvl="0" indent="-63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[Mao+, EuroSys’12;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Clapp+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IISWC’15]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836712"/>
            <a:ext cx="1872533" cy="187253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836963" y="2656133"/>
            <a:ext cx="3607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Graph/Tree Processing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[Xu+, IISWC’12;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Umuroglu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+, FPL’15]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20" y="3998286"/>
            <a:ext cx="2155604" cy="11465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3772838"/>
            <a:ext cx="2133599" cy="154659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0" y="3100668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1127846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pPr lvl="1"/>
            <a:endParaRPr lang="en-US" sz="2000" dirty="0">
              <a:solidFill>
                <a:srgbClr val="595959"/>
              </a:solidFill>
            </a:endParaRPr>
          </a:p>
          <a:p>
            <a:pPr lvl="1"/>
            <a:endParaRPr lang="en-US" sz="2400" dirty="0">
              <a:solidFill>
                <a:schemeClr val="tx2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</a:endParaRPr>
          </a:p>
          <a:p>
            <a:pPr lvl="1"/>
            <a:endParaRPr lang="en-US" sz="2000" dirty="0">
              <a:solidFill>
                <a:srgbClr val="595959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15200" y="6492883"/>
            <a:ext cx="1828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433935"/>
            <a:ext cx="31242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Chrome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967335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2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web browser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7200" y="2463224"/>
            <a:ext cx="4267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TensorFlow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Mobile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0" y="2979003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machine learning framework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76200" y="5334000"/>
            <a:ext cx="4114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Playback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7000" y="5943600"/>
            <a:ext cx="429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codec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1290935"/>
            <a:ext cx="1066800" cy="1066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205370"/>
            <a:ext cx="1081655" cy="115683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096000" y="3769051"/>
            <a:ext cx="35052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371600" y="4191000"/>
            <a:ext cx="1600200" cy="1219200"/>
            <a:chOff x="5867400" y="2936553"/>
            <a:chExt cx="2057400" cy="14478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3927153"/>
              <a:ext cx="431470" cy="4572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53200" y="3984544"/>
              <a:ext cx="1295400" cy="32521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7400" y="2936553"/>
              <a:ext cx="2057400" cy="93508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5638800" y="4234696"/>
            <a:ext cx="1676400" cy="1219200"/>
            <a:chOff x="5867400" y="2936553"/>
            <a:chExt cx="2057400" cy="1447800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3927153"/>
              <a:ext cx="431470" cy="45720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53200" y="3984544"/>
              <a:ext cx="1295400" cy="325214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67400" y="2936553"/>
              <a:ext cx="2057400" cy="935088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4191000" y="5352872"/>
            <a:ext cx="41148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Capture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18000" y="5962472"/>
            <a:ext cx="429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Google’s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video codec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510B7D2-8949-194C-A951-66E3876F4C90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Data Overwhelms Modern Machines 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B0F726-3DD6-564A-9BCA-59E1A719EC12}"/>
              </a:ext>
            </a:extLst>
          </p:cNvPr>
          <p:cNvSpPr/>
          <p:nvPr/>
        </p:nvSpPr>
        <p:spPr>
          <a:xfrm>
            <a:off x="0" y="3100668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Data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→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tura Medium" charset="0"/>
                <a:ea typeface="Futura Medium" charset="0"/>
                <a:cs typeface="Futura Medium" charset="0"/>
              </a:rPr>
              <a:t>performance &amp; energy bottleneck</a:t>
            </a:r>
          </a:p>
        </p:txBody>
      </p:sp>
    </p:spTree>
    <p:extLst>
      <p:ext uri="{BB962C8B-B14F-4D97-AF65-F5344CB8AC3E}">
        <p14:creationId xmlns:p14="http://schemas.microsoft.com/office/powerpoint/2010/main" val="24511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807896" cy="4876800"/>
          </a:xfrm>
        </p:spPr>
        <p:txBody>
          <a:bodyPr/>
          <a:lstStyle/>
          <a:p>
            <a:r>
              <a:rPr lang="en-US" sz="1500" dirty="0"/>
              <a:t>Amirali Boroumand, Saugata Ghose, </a:t>
            </a:r>
            <a:r>
              <a:rPr lang="en-US" sz="1500" dirty="0" err="1"/>
              <a:t>Youngsok</a:t>
            </a:r>
            <a:r>
              <a:rPr lang="en-US" sz="1500" dirty="0"/>
              <a:t> Kim, </a:t>
            </a:r>
            <a:r>
              <a:rPr lang="en-US" sz="1500" dirty="0" err="1"/>
              <a:t>Rachata</a:t>
            </a:r>
            <a:r>
              <a:rPr lang="en-US" sz="1500" dirty="0"/>
              <a:t> </a:t>
            </a:r>
            <a:r>
              <a:rPr lang="en-US" sz="1500" dirty="0" err="1"/>
              <a:t>Ausavarungnirun</a:t>
            </a:r>
            <a:r>
              <a:rPr lang="en-US" sz="1500" dirty="0"/>
              <a:t>, Eric </a:t>
            </a:r>
            <a:r>
              <a:rPr lang="en-US" sz="1500" dirty="0" err="1"/>
              <a:t>Shiu</a:t>
            </a:r>
            <a:r>
              <a:rPr lang="en-US" sz="1500" dirty="0"/>
              <a:t>, Rahul Thakur, </a:t>
            </a:r>
            <a:r>
              <a:rPr lang="en-US" sz="1500" dirty="0" err="1"/>
              <a:t>Daehyun</a:t>
            </a:r>
            <a:r>
              <a:rPr lang="en-US" sz="1500" dirty="0"/>
              <a:t> Kim, Aki </a:t>
            </a:r>
            <a:r>
              <a:rPr lang="en-US" sz="1500" dirty="0" err="1"/>
              <a:t>Kuusela</a:t>
            </a:r>
            <a:r>
              <a:rPr lang="en-US" sz="1500" dirty="0"/>
              <a:t>, Allan </a:t>
            </a:r>
            <a:r>
              <a:rPr lang="en-US" sz="1500" dirty="0" err="1"/>
              <a:t>Knies</a:t>
            </a:r>
            <a:r>
              <a:rPr lang="en-US" sz="1500" dirty="0"/>
              <a:t>, </a:t>
            </a:r>
            <a:r>
              <a:rPr lang="en-US" sz="1500" dirty="0" err="1"/>
              <a:t>Parthasarathy</a:t>
            </a:r>
            <a:r>
              <a:rPr lang="en-US" sz="1500" dirty="0"/>
              <a:t> </a:t>
            </a:r>
            <a:r>
              <a:rPr lang="en-US" sz="1500" dirty="0" err="1"/>
              <a:t>Ranganathan</a:t>
            </a:r>
            <a:r>
              <a:rPr lang="en-US" sz="1500" dirty="0"/>
              <a:t>, and Onur Mutlu,</a:t>
            </a:r>
            <a:br>
              <a:rPr lang="en-US" sz="1500" dirty="0"/>
            </a:br>
            <a:r>
              <a:rPr lang="en-US" sz="1500" b="1" dirty="0">
                <a:hlinkClick r:id="rId2"/>
              </a:rPr>
              <a:t>"Google Workloads for Consumer Devices: Mitigating Data Movement Bottlenecks"</a:t>
            </a:r>
            <a:r>
              <a:rPr lang="en-US" sz="1500" dirty="0"/>
              <a:t> 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23rd International Conference on Architectural Support for Programming Languages and Operating Systems</a:t>
            </a:r>
            <a:r>
              <a:rPr lang="en-US" sz="1500" i="1" dirty="0"/>
              <a:t> (</a:t>
            </a:r>
            <a:r>
              <a:rPr lang="en-US" sz="1500" b="1" i="1" dirty="0"/>
              <a:t>ASPLOS</a:t>
            </a:r>
            <a:r>
              <a:rPr lang="en-US" sz="1500" i="1" dirty="0"/>
              <a:t>)</a:t>
            </a:r>
            <a:r>
              <a:rPr lang="en-US" sz="1500" dirty="0"/>
              <a:t>, Williamsburg, VA, USA, March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C2F53-6D9B-6D4B-AC2B-8F1185D8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8136"/>
            <a:ext cx="9144000" cy="2235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6B716-D4D6-E942-A52D-41F4F25A40CE}"/>
              </a:ext>
            </a:extLst>
          </p:cNvPr>
          <p:cNvSpPr/>
          <p:nvPr/>
        </p:nvSpPr>
        <p:spPr>
          <a:xfrm>
            <a:off x="0" y="2708920"/>
            <a:ext cx="9144000" cy="1031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62.7%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of the total system energy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is spent on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data movement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DAED7D-7FD9-2A42-BDA3-4593BF0DF855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Data Movement Overwhelms Modern Machines </a:t>
            </a:r>
          </a:p>
        </p:txBody>
      </p:sp>
    </p:spTree>
    <p:extLst>
      <p:ext uri="{BB962C8B-B14F-4D97-AF65-F5344CB8AC3E}">
        <p14:creationId xmlns:p14="http://schemas.microsoft.com/office/powerpoint/2010/main" val="153471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6">
            <a:extLst>
              <a:ext uri="{FF2B5EF4-FFF2-40B4-BE49-F238E27FC236}">
                <a16:creationId xmlns:a16="http://schemas.microsoft.com/office/drawing/2014/main" id="{078EC76B-B4ED-5D46-9F97-7CE189AA4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Many Interesting Things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Are Happening Today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in Computer Architecture</a:t>
            </a:r>
          </a:p>
        </p:txBody>
      </p:sp>
      <p:sp>
        <p:nvSpPr>
          <p:cNvPr id="208898" name="Slide Number Placeholder 3">
            <a:extLst>
              <a:ext uri="{FF2B5EF4-FFF2-40B4-BE49-F238E27FC236}">
                <a16:creationId xmlns:a16="http://schemas.microsoft.com/office/drawing/2014/main" id="{3425C777-FCE6-2949-A565-AFFA6821F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1F39C-3A72-9248-A2DC-51B669BE711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78995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55800-E942-374F-9D9F-A3CAB2D52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Novel Concepts Investigated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992F4-7689-7C47-A526-7A57AF8A8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80DC0"/>
                </a:solidFill>
              </a:rPr>
              <a:t>New Computing Paradigms (Rethinking the Full Stack)</a:t>
            </a:r>
          </a:p>
          <a:p>
            <a:pPr lvl="1"/>
            <a:r>
              <a:rPr lang="en-US" dirty="0"/>
              <a:t>Processing in Memory, Processing Near Data</a:t>
            </a:r>
          </a:p>
          <a:p>
            <a:pPr lvl="1"/>
            <a:r>
              <a:rPr lang="en-US" dirty="0"/>
              <a:t>Neuromorphic Computing</a:t>
            </a:r>
          </a:p>
          <a:p>
            <a:pPr lvl="1"/>
            <a:r>
              <a:rPr lang="en-US" dirty="0"/>
              <a:t>Fundamentally Secure and Dependable Computers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1525C0"/>
                </a:solidFill>
              </a:rPr>
              <a:t>New Accelerators (Algorithm-Hardware Co-Designs)</a:t>
            </a:r>
          </a:p>
          <a:p>
            <a:pPr lvl="1"/>
            <a:r>
              <a:rPr lang="en-US" dirty="0"/>
              <a:t>Artificial Intelligence &amp; Machine Learning</a:t>
            </a:r>
          </a:p>
          <a:p>
            <a:pPr lvl="1"/>
            <a:r>
              <a:rPr lang="en-US" dirty="0"/>
              <a:t>Graph Analytics</a:t>
            </a:r>
          </a:p>
          <a:p>
            <a:pPr lvl="1"/>
            <a:r>
              <a:rPr lang="en-US" dirty="0"/>
              <a:t>Genome Analysis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1525C0"/>
                </a:solidFill>
              </a:rPr>
              <a:t>New Memories and Storage Systems</a:t>
            </a:r>
          </a:p>
          <a:p>
            <a:pPr lvl="1"/>
            <a:r>
              <a:rPr lang="en-US" dirty="0"/>
              <a:t>Non-Volatile Main Memory</a:t>
            </a:r>
          </a:p>
          <a:p>
            <a:pPr lvl="1"/>
            <a:r>
              <a:rPr lang="en-US" dirty="0"/>
              <a:t>Intelligent Memory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83B746-3AD7-4749-9A59-CB832556C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DD7B3E-F146-D549-8F86-317FE8F8EAF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411664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5" name="Title 1">
            <a:extLst>
              <a:ext uri="{FF2B5EF4-FFF2-40B4-BE49-F238E27FC236}">
                <a16:creationId xmlns:a16="http://schemas.microsoft.com/office/drawing/2014/main" id="{0B1F5514-74C0-D742-AB3D-ABFF75D6DC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Computer Architecture Today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B5A73-2933-E64A-B505-1106A8DAF0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Computing landscape is very different from 10-20 years ago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Applications and technology both demand novel architectures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25987" name="Slide Number Placeholder 3">
            <a:extLst>
              <a:ext uri="{FF2B5EF4-FFF2-40B4-BE49-F238E27FC236}">
                <a16:creationId xmlns:a16="http://schemas.microsoft.com/office/drawing/2014/main" id="{26C76B39-CA6D-1D40-82DE-0AD9973046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6FAD0A-0CDC-7A4B-8A6F-01429676445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CF5E541-CCD7-D342-AA5A-EE1DAF0826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3621088"/>
            <a:ext cx="15240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3177_01.png">
            <a:extLst>
              <a:ext uri="{FF2B5EF4-FFF2-40B4-BE49-F238E27FC236}">
                <a16:creationId xmlns:a16="http://schemas.microsoft.com/office/drawing/2014/main" id="{A3319CB9-1089-1C44-9EF2-899CEF7F44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013" y="5108575"/>
            <a:ext cx="2325687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47">
            <a:extLst>
              <a:ext uri="{FF2B5EF4-FFF2-40B4-BE49-F238E27FC236}">
                <a16:creationId xmlns:a16="http://schemas.microsoft.com/office/drawing/2014/main" id="{916E53FB-05BB-F349-9577-46801E2D0CCC}"/>
              </a:ext>
            </a:extLst>
          </p:cNvPr>
          <p:cNvGrpSpPr>
            <a:grpSpLocks/>
          </p:cNvGrpSpPr>
          <p:nvPr/>
        </p:nvGrpSpPr>
        <p:grpSpPr bwMode="auto">
          <a:xfrm>
            <a:off x="3402013" y="4729163"/>
            <a:ext cx="2301875" cy="1554162"/>
            <a:chOff x="5252245" y="4774407"/>
            <a:chExt cx="2301419" cy="1554282"/>
          </a:xfrm>
        </p:grpSpPr>
        <p:sp>
          <p:nvSpPr>
            <p:cNvPr id="426002" name="TextBox 8">
              <a:extLst>
                <a:ext uri="{FF2B5EF4-FFF2-40B4-BE49-F238E27FC236}">
                  <a16:creationId xmlns:a16="http://schemas.microsoft.com/office/drawing/2014/main" id="{E17FAE02-9C87-E249-A46A-6E7F03A62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230141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General Purpose GPUs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426003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2E636F6D-CAF2-054F-A7E9-C33F443583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 Box 13" descr="90%">
            <a:extLst>
              <a:ext uri="{FF2B5EF4-FFF2-40B4-BE49-F238E27FC236}">
                <a16:creationId xmlns:a16="http://schemas.microsoft.com/office/drawing/2014/main" id="{DCFB8EB6-4C49-2F4B-AA29-CF4BE8E3F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663" y="4211638"/>
            <a:ext cx="1731962" cy="896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6" name="Text Box 20" descr="90%">
            <a:extLst>
              <a:ext uri="{FF2B5EF4-FFF2-40B4-BE49-F238E27FC236}">
                <a16:creationId xmlns:a16="http://schemas.microsoft.com/office/drawing/2014/main" id="{2039BDDF-0376-8A4B-BFFD-C65F85967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3370263"/>
            <a:ext cx="2257425" cy="341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7" name="Line 15">
            <a:extLst>
              <a:ext uri="{FF2B5EF4-FFF2-40B4-BE49-F238E27FC236}">
                <a16:creationId xmlns:a16="http://schemas.microsoft.com/office/drawing/2014/main" id="{D35A2E79-619F-554B-9C17-69530B7AB0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467100"/>
            <a:ext cx="6969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8" name="Text Box 24" descr="90%">
            <a:extLst>
              <a:ext uri="{FF2B5EF4-FFF2-40B4-BE49-F238E27FC236}">
                <a16:creationId xmlns:a16="http://schemas.microsoft.com/office/drawing/2014/main" id="{6BFE44FA-2602-C84A-9B9F-4C49CEA69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8638" y="4137025"/>
            <a:ext cx="292576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Persistent Memory/Storage</a:t>
            </a:r>
          </a:p>
        </p:txBody>
      </p:sp>
      <p:pic>
        <p:nvPicPr>
          <p:cNvPr id="29" name="Content Placeholder 6" descr="barcelona-die-photo-color.jpg">
            <a:extLst>
              <a:ext uri="{FF2B5EF4-FFF2-40B4-BE49-F238E27FC236}">
                <a16:creationId xmlns:a16="http://schemas.microsoft.com/office/drawing/2014/main" id="{2D5C72EF-FAC4-8249-9DCD-B77EF00CE5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95600"/>
            <a:ext cx="131286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dimm.png">
            <a:extLst>
              <a:ext uri="{FF2B5EF4-FFF2-40B4-BE49-F238E27FC236}">
                <a16:creationId xmlns:a16="http://schemas.microsoft.com/office/drawing/2014/main" id="{34600B51-AA38-BA4C-AB5F-C28289CC8D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679700" y="2840038"/>
            <a:ext cx="23050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E79DD6C-D622-304D-89AD-A31FBCDF8E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3009900"/>
            <a:ext cx="1554162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Line 15">
            <a:extLst>
              <a:ext uri="{FF2B5EF4-FFF2-40B4-BE49-F238E27FC236}">
                <a16:creationId xmlns:a16="http://schemas.microsoft.com/office/drawing/2014/main" id="{3AB7151F-6C7D-6A40-A538-3C2D870292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84750" y="3482975"/>
            <a:ext cx="69691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3" name="Line 15">
            <a:extLst>
              <a:ext uri="{FF2B5EF4-FFF2-40B4-BE49-F238E27FC236}">
                <a16:creationId xmlns:a16="http://schemas.microsoft.com/office/drawing/2014/main" id="{C91751F9-553F-6B42-9A0C-934A89381B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0450" y="3886200"/>
            <a:ext cx="641350" cy="12223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4" name="Line 15">
            <a:extLst>
              <a:ext uri="{FF2B5EF4-FFF2-40B4-BE49-F238E27FC236}">
                <a16:creationId xmlns:a16="http://schemas.microsoft.com/office/drawing/2014/main" id="{51E4235D-1AC9-0E47-8BF4-6717B49965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4289425"/>
            <a:ext cx="0" cy="4397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EF7A52B-9F8A-B440-B9A4-E38545BAA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050" y="4619625"/>
            <a:ext cx="35385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Every component and its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interfaces, as well as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entire system designs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are being re-examined</a:t>
            </a:r>
          </a:p>
        </p:txBody>
      </p:sp>
    </p:spTree>
    <p:extLst>
      <p:ext uri="{BB962C8B-B14F-4D97-AF65-F5344CB8AC3E}">
        <p14:creationId xmlns:p14="http://schemas.microsoft.com/office/powerpoint/2010/main" val="2287852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3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09" name="Title 1">
            <a:extLst>
              <a:ext uri="{FF2B5EF4-FFF2-40B4-BE49-F238E27FC236}">
                <a16:creationId xmlns:a16="http://schemas.microsoft.com/office/drawing/2014/main" id="{E06B1323-E246-2249-A567-14D6A88847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Computer Architecture Today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47587-6115-3D42-B0B0-52FD3F3F4C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 can revolutionize the way computers are built, if you understand both the hardware and the software (and change each accordingly)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invent new paradigms for computation, communication, and storage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Recommended book: Thomas Kuhn,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Structure of Scientific Revolutions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(1962)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Pre-paradigm science: no clear consensus in the field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Normal science: dominant theory used to explain/improve things (business as usual); exceptions considered anomalies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Revolutionary science: underlying assumptions re-examined</a:t>
            </a:r>
          </a:p>
        </p:txBody>
      </p:sp>
      <p:sp>
        <p:nvSpPr>
          <p:cNvPr id="427011" name="Slide Number Placeholder 3">
            <a:extLst>
              <a:ext uri="{FF2B5EF4-FFF2-40B4-BE49-F238E27FC236}">
                <a16:creationId xmlns:a16="http://schemas.microsoft.com/office/drawing/2014/main" id="{D71F1DBB-F98E-8F47-B519-1C0E9AF35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B687F8-4A90-F540-BBAC-CA1334E6F1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176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3" name="Title 1">
            <a:extLst>
              <a:ext uri="{FF2B5EF4-FFF2-40B4-BE49-F238E27FC236}">
                <a16:creationId xmlns:a16="http://schemas.microsoft.com/office/drawing/2014/main" id="{98543469-9700-4848-9F80-B8DDE56C46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Computer Architecture Today (II)</a:t>
            </a:r>
          </a:p>
        </p:txBody>
      </p:sp>
      <p:sp>
        <p:nvSpPr>
          <p:cNvPr id="428034" name="Content Placeholder 2">
            <a:extLst>
              <a:ext uri="{FF2B5EF4-FFF2-40B4-BE49-F238E27FC236}">
                <a16:creationId xmlns:a16="http://schemas.microsoft.com/office/drawing/2014/main" id="{86D46948-D904-A34A-9AF1-9014D4B7C4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 can revolutionize the way computers are built, if you understand both the hardware and the software (and change each accordingly)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invent new paradigms for computation, communication, and storage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Recommended book: Thomas Kuhn,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Structure of Scientific Revolutions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(1962)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Pre-paradigm science: no clear consensus in the field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Normal science: dominant theory used to explain/improve things (business as usual); exceptions considered anomalies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Revolutionary science: underlying assumptions re-examined</a:t>
            </a:r>
          </a:p>
        </p:txBody>
      </p:sp>
      <p:sp>
        <p:nvSpPr>
          <p:cNvPr id="428035" name="Slide Number Placeholder 3">
            <a:extLst>
              <a:ext uri="{FF2B5EF4-FFF2-40B4-BE49-F238E27FC236}">
                <a16:creationId xmlns:a16="http://schemas.microsoft.com/office/drawing/2014/main" id="{AA4CEFDD-28BD-0C44-80A4-AF0FF6BFC6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A3C279-A5D7-4C44-90CD-AFDF34EDC1D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428036" name="Picture 1">
            <a:extLst>
              <a:ext uri="{FF2B5EF4-FFF2-40B4-BE49-F238E27FC236}">
                <a16:creationId xmlns:a16="http://schemas.microsoft.com/office/drawing/2014/main" id="{414EEB92-0DF1-4845-ABCA-DEB806055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981200"/>
            <a:ext cx="14478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F2AD86-C37E-9B4D-A8F2-B2E0E27F2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2590800"/>
            <a:ext cx="246380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9A6610-C408-B048-A12C-151BAF9ADB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075" y="2590800"/>
            <a:ext cx="24606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9594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7" name="Title 1">
            <a:extLst>
              <a:ext uri="{FF2B5EF4-FFF2-40B4-BE49-F238E27FC236}">
                <a16:creationId xmlns:a16="http://schemas.microsoft.com/office/drawing/2014/main" id="{BC86B7DB-7E85-EE40-8614-939F3D538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AA3FF-157F-724E-97BF-B41EEA0C42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It is an exciting time to be understanding and designing computing architectures</a:t>
            </a:r>
          </a:p>
          <a:p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challenging and exciting problems in platform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That no one has tackled (or thought about) before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That can have huge impact on the world’s future</a:t>
            </a:r>
          </a:p>
          <a:p>
            <a:pPr lvl="1"/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Driven by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huge hunger for data (Big Data), new applications (ML/AI, graph analytics, genomics), ever-greater realism</a:t>
            </a:r>
            <a:r>
              <a:rPr lang="en-US" altLang="en-US" dirty="0">
                <a:ea typeface="ＭＳ Ｐゴシック" panose="020B0600070205080204" pitchFamily="34" charset="-128"/>
              </a:rPr>
              <a:t>,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can easily collect more data than we can analyze/understand</a:t>
            </a:r>
          </a:p>
          <a:p>
            <a:pPr lvl="1"/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Driven by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significant difficulties in keeping up with that hunger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 the technology layer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Five walls: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Energy, reliability, complexity, security, scalability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3219" name="Slide Number Placeholder 3">
            <a:extLst>
              <a:ext uri="{FF2B5EF4-FFF2-40B4-BE49-F238E27FC236}">
                <a16:creationId xmlns:a16="http://schemas.microsoft.com/office/drawing/2014/main" id="{CA33E3DF-2A74-3E47-AB7F-ECD1C3D726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709BB3-C5BC-D542-A1DE-EB3D1B57A7B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951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Answer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 marL="0" indent="0" algn="ctr">
              <a:buFont typeface="Wingdings" charset="0"/>
              <a:buNone/>
              <a:defRPr/>
            </a:pPr>
            <a:endParaRPr lang="en-US" sz="6400" dirty="0"/>
          </a:p>
          <a:p>
            <a:pPr marL="0" indent="0" algn="ctr">
              <a:buFont typeface="Wingdings" charset="0"/>
              <a:buNone/>
              <a:defRPr/>
            </a:pPr>
            <a:r>
              <a:rPr lang="en-US" sz="6400" dirty="0"/>
              <a:t>And Why We Care</a:t>
            </a:r>
            <a:endParaRPr lang="en-US" sz="4000" dirty="0"/>
          </a:p>
        </p:txBody>
      </p:sp>
      <p:sp>
        <p:nvSpPr>
          <p:cNvPr id="1515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384186-B8EA-3342-ADA9-D4327C6D7AD5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193067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6">
            <a:extLst>
              <a:ext uri="{FF2B5EF4-FFF2-40B4-BE49-F238E27FC236}">
                <a16:creationId xmlns:a16="http://schemas.microsoft.com/office/drawing/2014/main" id="{0448A6B3-7C1C-3142-B677-57E7068F9E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Start with Some Puzzles</a:t>
            </a:r>
          </a:p>
        </p:txBody>
      </p:sp>
      <p:sp>
        <p:nvSpPr>
          <p:cNvPr id="152578" name="Subtitle 7">
            <a:extLst>
              <a:ext uri="{FF2B5EF4-FFF2-40B4-BE49-F238E27FC236}">
                <a16:creationId xmlns:a16="http://schemas.microsoft.com/office/drawing/2014/main" id="{AE96FEFA-9CE9-3849-A448-5DE354960E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" y="3977660"/>
            <a:ext cx="8682038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a.k.a. Computer Architecture resembles Building Architecture</a:t>
            </a:r>
          </a:p>
        </p:txBody>
      </p:sp>
      <p:sp>
        <p:nvSpPr>
          <p:cNvPr id="152579" name="Slide Number Placeholder 3">
            <a:extLst>
              <a:ext uri="{FF2B5EF4-FFF2-40B4-BE49-F238E27FC236}">
                <a16:creationId xmlns:a16="http://schemas.microsoft.com/office/drawing/2014/main" id="{3C9D7EE0-A5B0-F947-9EE4-3BD9F1CD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E4D8CF-4559-0441-854B-CD30C4657490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705927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itle 1">
            <a:extLst>
              <a:ext uri="{FF2B5EF4-FFF2-40B4-BE49-F238E27FC236}">
                <a16:creationId xmlns:a16="http://schemas.microsoft.com/office/drawing/2014/main" id="{82546E31-102C-9A45-8A7E-D4EF85E780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This?</a:t>
            </a:r>
          </a:p>
        </p:txBody>
      </p:sp>
      <p:sp>
        <p:nvSpPr>
          <p:cNvPr id="153602" name="Slide Number Placeholder 3">
            <a:extLst>
              <a:ext uri="{FF2B5EF4-FFF2-40B4-BE49-F238E27FC236}">
                <a16:creationId xmlns:a16="http://schemas.microsoft.com/office/drawing/2014/main" id="{A1351D35-12E0-5946-BAF2-67790A1691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B7D38B-B5D6-9B4D-8CA8-DFF4C8F5AF0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 descr="2286064777_ee6d56c8e9_b.jpg">
            <a:extLst>
              <a:ext uri="{FF2B5EF4-FFF2-40B4-BE49-F238E27FC236}">
                <a16:creationId xmlns:a16="http://schemas.microsoft.com/office/drawing/2014/main" id="{5DE34C27-751B-C74F-9877-CE401AF24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98525"/>
            <a:ext cx="84074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B12466-A804-0044-A413-D7B6A203F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577013"/>
            <a:ext cx="8763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https://www.flickr.com/photos/tambako/2286064777/in/photostream/</a:t>
            </a:r>
          </a:p>
        </p:txBody>
      </p:sp>
    </p:spTree>
    <p:extLst>
      <p:ext uri="{BB962C8B-B14F-4D97-AF65-F5344CB8AC3E}">
        <p14:creationId xmlns:p14="http://schemas.microsoft.com/office/powerpoint/2010/main" val="3661134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itle 1">
            <a:extLst>
              <a:ext uri="{FF2B5EF4-FFF2-40B4-BE49-F238E27FC236}">
                <a16:creationId xmlns:a16="http://schemas.microsoft.com/office/drawing/2014/main" id="{A6DB1DA9-5E58-7B4E-9121-1A63B0BC2A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About This?</a:t>
            </a:r>
          </a:p>
        </p:txBody>
      </p:sp>
      <p:pic>
        <p:nvPicPr>
          <p:cNvPr id="154626" name="Content Placeholder 4" descr="1200px-Zürich_Stadelhofen_in_2006.jpg">
            <a:extLst>
              <a:ext uri="{FF2B5EF4-FFF2-40B4-BE49-F238E27FC236}">
                <a16:creationId xmlns:a16="http://schemas.microsoft.com/office/drawing/2014/main" id="{2E8D03BE-EE05-5C45-A0B9-222D25B00B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4472"/>
          <a:stretch>
            <a:fillRect/>
          </a:stretch>
        </p:blipFill>
        <p:spPr>
          <a:xfrm>
            <a:off x="228600" y="1054100"/>
            <a:ext cx="8610600" cy="5194300"/>
          </a:xfrm>
        </p:spPr>
      </p:pic>
      <p:sp>
        <p:nvSpPr>
          <p:cNvPr id="154627" name="Slide Number Placeholder 3">
            <a:extLst>
              <a:ext uri="{FF2B5EF4-FFF2-40B4-BE49-F238E27FC236}">
                <a16:creationId xmlns:a16="http://schemas.microsoft.com/office/drawing/2014/main" id="{97EB120A-4851-DE4B-8F96-9F8C4C17F6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3B3CBD-4020-3141-B873-FCD2B351A8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4628" name="Rectangle 5">
            <a:extLst>
              <a:ext uri="{FF2B5EF4-FFF2-40B4-BE49-F238E27FC236}">
                <a16:creationId xmlns:a16="http://schemas.microsoft.com/office/drawing/2014/main" id="{76FBB291-4FC0-E049-A072-EE0C36714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3200"/>
            <a:ext cx="9144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Toni_V, CC BY-SA 2.0, https://commons.wikimedia.org/w/index.php?curid=4087256</a:t>
            </a:r>
          </a:p>
        </p:txBody>
      </p:sp>
    </p:spTree>
    <p:extLst>
      <p:ext uri="{BB962C8B-B14F-4D97-AF65-F5344CB8AC3E}">
        <p14:creationId xmlns:p14="http://schemas.microsoft.com/office/powerpoint/2010/main" val="3931696229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Title 6">
            <a:extLst>
              <a:ext uri="{FF2B5EF4-FFF2-40B4-BE49-F238E27FC236}">
                <a16:creationId xmlns:a16="http://schemas.microsoft.com/office/drawing/2014/main" id="{591420C9-2E5A-924E-8994-A1BD91A589B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1524000"/>
            <a:ext cx="8153400" cy="1905000"/>
          </a:xfrm>
        </p:spPr>
        <p:txBody>
          <a:bodyPr/>
          <a:lstStyle/>
          <a:p>
            <a:pPr algn="ctr"/>
            <a:r>
              <a:rPr lang="en-US" altLang="en-US" sz="4400">
                <a:ea typeface="ＭＳ Ｐゴシック" panose="020B0600070205080204" pitchFamily="34" charset="-128"/>
              </a:rPr>
              <a:t>What Do the Following 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ea typeface="ＭＳ Ｐゴシック" panose="020B0600070205080204" pitchFamily="34" charset="-128"/>
              </a:rPr>
              <a:t>Have in Common? </a:t>
            </a:r>
          </a:p>
        </p:txBody>
      </p:sp>
      <p:sp>
        <p:nvSpPr>
          <p:cNvPr id="155650" name="Slide Number Placeholder 3">
            <a:extLst>
              <a:ext uri="{FF2B5EF4-FFF2-40B4-BE49-F238E27FC236}">
                <a16:creationId xmlns:a16="http://schemas.microsoft.com/office/drawing/2014/main" id="{E658AA88-DBE3-6A44-ACBE-FC80D60CD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729E57-3A6E-474F-BC93-6DF41B0C906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76793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itle 1">
            <a:extLst>
              <a:ext uri="{FF2B5EF4-FFF2-40B4-BE49-F238E27FC236}">
                <a16:creationId xmlns:a16="http://schemas.microsoft.com/office/drawing/2014/main" id="{3EEA82FC-092F-7A47-8480-AA5FB6F9A0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Gare do Oriente, Lisbon</a:t>
            </a:r>
          </a:p>
        </p:txBody>
      </p:sp>
      <p:pic>
        <p:nvPicPr>
          <p:cNvPr id="156674" name="Content Placeholder 4" descr="1200px-OrienteMGT.jpg">
            <a:extLst>
              <a:ext uri="{FF2B5EF4-FFF2-40B4-BE49-F238E27FC236}">
                <a16:creationId xmlns:a16="http://schemas.microsoft.com/office/drawing/2014/main" id="{E915F983-2810-3143-8875-3C5688CAE6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2" r="22372"/>
          <a:stretch>
            <a:fillRect/>
          </a:stretch>
        </p:blipFill>
        <p:spPr>
          <a:xfrm>
            <a:off x="228600" y="1054100"/>
            <a:ext cx="8610600" cy="5194300"/>
          </a:xfrm>
        </p:spPr>
      </p:pic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134A67BB-6447-2E46-ABE3-55D93167A9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6B0867-1CDE-6F4B-BDC1-9096C496C4E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6676" name="Rectangle 5">
            <a:extLst>
              <a:ext uri="{FF2B5EF4-FFF2-40B4-BE49-F238E27FC236}">
                <a16:creationId xmlns:a16="http://schemas.microsoft.com/office/drawing/2014/main" id="{DB2F2801-8632-694C-8AFE-1C5CAF1BF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3200"/>
            <a:ext cx="7772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Martín Gómez Tagle - Lisbon, Portugal, CC BY-SA 3.0, https://commons.wikimedia.org/w/index.php?curid=13764903</a:t>
            </a:r>
          </a:p>
        </p:txBody>
      </p:sp>
    </p:spTree>
    <p:extLst>
      <p:ext uri="{BB962C8B-B14F-4D97-AF65-F5344CB8AC3E}">
        <p14:creationId xmlns:p14="http://schemas.microsoft.com/office/powerpoint/2010/main" val="2146156310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itle 1">
            <a:extLst>
              <a:ext uri="{FF2B5EF4-FFF2-40B4-BE49-F238E27FC236}">
                <a16:creationId xmlns:a16="http://schemas.microsoft.com/office/drawing/2014/main" id="{AF087701-4969-0C40-AEF4-730E601840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Milwaukee Art Museum</a:t>
            </a:r>
          </a:p>
        </p:txBody>
      </p:sp>
      <p:sp>
        <p:nvSpPr>
          <p:cNvPr id="157698" name="Slide Number Placeholder 3">
            <a:extLst>
              <a:ext uri="{FF2B5EF4-FFF2-40B4-BE49-F238E27FC236}">
                <a16:creationId xmlns:a16="http://schemas.microsoft.com/office/drawing/2014/main" id="{12867DC4-56F3-5941-AAB4-C216CC3C24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C8BD61-CDCA-714F-B679-C31554C87D3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57699" name="Picture 6" descr="1200px-Milwakee_Art_Museum.jpg">
            <a:extLst>
              <a:ext uri="{FF2B5EF4-FFF2-40B4-BE49-F238E27FC236}">
                <a16:creationId xmlns:a16="http://schemas.microsoft.com/office/drawing/2014/main" id="{41428FF2-8473-B94A-87C2-FBC4F1F63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3914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700" name="Rectangle 7">
            <a:extLst>
              <a:ext uri="{FF2B5EF4-FFF2-40B4-BE49-F238E27FC236}">
                <a16:creationId xmlns:a16="http://schemas.microsoft.com/office/drawing/2014/main" id="{73796BAA-E751-AB40-96C8-7EDAF54CF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35738"/>
            <a:ext cx="8229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Andrew C. from Flagstaff, USA - Flickr, CC BY 2.0, https://commons.wikimedia.org/w/index.php?curid=379223</a:t>
            </a:r>
          </a:p>
        </p:txBody>
      </p:sp>
    </p:spTree>
    <p:extLst>
      <p:ext uri="{BB962C8B-B14F-4D97-AF65-F5344CB8AC3E}">
        <p14:creationId xmlns:p14="http://schemas.microsoft.com/office/powerpoint/2010/main" val="3188030059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97D50ABF-8AF4-9E45-B112-7295268C0B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Athens Olympic Stadium</a:t>
            </a:r>
          </a:p>
        </p:txBody>
      </p:sp>
      <p:sp>
        <p:nvSpPr>
          <p:cNvPr id="158722" name="Slide Number Placeholder 3">
            <a:extLst>
              <a:ext uri="{FF2B5EF4-FFF2-40B4-BE49-F238E27FC236}">
                <a16:creationId xmlns:a16="http://schemas.microsoft.com/office/drawing/2014/main" id="{8A8D78B8-7575-AB48-B17E-C2C7BB6AD1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35D61D-7210-5343-B75A-6E6E5244674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58723" name="Picture 4" descr="1200px-Olympic_stadium,Athens_25.jpeg">
            <a:extLst>
              <a:ext uri="{FF2B5EF4-FFF2-40B4-BE49-F238E27FC236}">
                <a16:creationId xmlns:a16="http://schemas.microsoft.com/office/drawing/2014/main" id="{CB49B09E-D1E5-404F-AC0C-316B10DB4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219200"/>
            <a:ext cx="880586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4" name="Rectangle 5">
            <a:extLst>
              <a:ext uri="{FF2B5EF4-FFF2-40B4-BE49-F238E27FC236}">
                <a16:creationId xmlns:a16="http://schemas.microsoft.com/office/drawing/2014/main" id="{4BA35836-3D14-1740-B4E4-2DA6AB77B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78600"/>
            <a:ext cx="868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Spyrosdrakopoulos - Own work, CC BY-SA 3.0, https://commons.wikimedia.org/w/index.php?curid=16172519</a:t>
            </a:r>
          </a:p>
        </p:txBody>
      </p:sp>
    </p:spTree>
    <p:extLst>
      <p:ext uri="{BB962C8B-B14F-4D97-AF65-F5344CB8AC3E}">
        <p14:creationId xmlns:p14="http://schemas.microsoft.com/office/powerpoint/2010/main" val="206868068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itle 1">
            <a:extLst>
              <a:ext uri="{FF2B5EF4-FFF2-40B4-BE49-F238E27FC236}">
                <a16:creationId xmlns:a16="http://schemas.microsoft.com/office/drawing/2014/main" id="{2E62E869-F2BA-9843-A0BB-12CC845B54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City of Arts and Sciences, Valencia</a:t>
            </a:r>
          </a:p>
        </p:txBody>
      </p:sp>
      <p:sp>
        <p:nvSpPr>
          <p:cNvPr id="159746" name="Slide Number Placeholder 3">
            <a:extLst>
              <a:ext uri="{FF2B5EF4-FFF2-40B4-BE49-F238E27FC236}">
                <a16:creationId xmlns:a16="http://schemas.microsoft.com/office/drawing/2014/main" id="{0B3AB9A6-3503-C249-BE4E-D54FC5E857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9A7E29-C4A5-AE42-8230-AF8E2FE46D1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59747" name="Picture 4" descr="1200px-ValenciaHemisphere2corr.jpg">
            <a:extLst>
              <a:ext uri="{FF2B5EF4-FFF2-40B4-BE49-F238E27FC236}">
                <a16:creationId xmlns:a16="http://schemas.microsoft.com/office/drawing/2014/main" id="{A4338FB6-F986-6542-9745-44A2AC14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57263"/>
            <a:ext cx="8763000" cy="546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Rectangle 5">
            <a:extLst>
              <a:ext uri="{FF2B5EF4-FFF2-40B4-BE49-F238E27FC236}">
                <a16:creationId xmlns:a16="http://schemas.microsoft.com/office/drawing/2014/main" id="{37B62D70-7FF7-E141-B9C5-EB9820D4B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35738"/>
            <a:ext cx="7543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CC BY-SA 3.0, https://commons.wikimedia.org/w/index.php?curid=172107</a:t>
            </a:r>
          </a:p>
        </p:txBody>
      </p:sp>
    </p:spTree>
    <p:extLst>
      <p:ext uri="{BB962C8B-B14F-4D97-AF65-F5344CB8AC3E}">
        <p14:creationId xmlns:p14="http://schemas.microsoft.com/office/powerpoint/2010/main" val="2361284240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Title 1">
            <a:extLst>
              <a:ext uri="{FF2B5EF4-FFF2-40B4-BE49-F238E27FC236}">
                <a16:creationId xmlns:a16="http://schemas.microsoft.com/office/drawing/2014/main" id="{B1A4C3A8-187D-D34F-B07B-73079EA960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Florida Polytechnic University (I)</a:t>
            </a:r>
          </a:p>
        </p:txBody>
      </p:sp>
      <p:sp>
        <p:nvSpPr>
          <p:cNvPr id="160770" name="Slide Number Placeholder 3">
            <a:extLst>
              <a:ext uri="{FF2B5EF4-FFF2-40B4-BE49-F238E27FC236}">
                <a16:creationId xmlns:a16="http://schemas.microsoft.com/office/drawing/2014/main" id="{D37C8874-4AC2-D349-A429-44D5482190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C223F1-D54A-6342-A7E8-FA2A9E174A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0771" name="Picture 6" descr="Calatrava-FPU.gif">
            <a:extLst>
              <a:ext uri="{FF2B5EF4-FFF2-40B4-BE49-F238E27FC236}">
                <a16:creationId xmlns:a16="http://schemas.microsoft.com/office/drawing/2014/main" id="{AE4CDC25-0A74-7343-BDC6-86B64EBCF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3345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2" name="Rectangle 7">
            <a:extLst>
              <a:ext uri="{FF2B5EF4-FFF2-40B4-BE49-F238E27FC236}">
                <a16:creationId xmlns:a16="http://schemas.microsoft.com/office/drawing/2014/main" id="{0F32C4B3-4761-9440-B855-A09F78EC3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57975"/>
            <a:ext cx="88392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http://www.architectmagazine.com/design/buildings/florida-polytechnic-university-designed-by-santiago-calatrava_o</a:t>
            </a:r>
          </a:p>
        </p:txBody>
      </p:sp>
    </p:spTree>
    <p:extLst>
      <p:ext uri="{BB962C8B-B14F-4D97-AF65-F5344CB8AC3E}">
        <p14:creationId xmlns:p14="http://schemas.microsoft.com/office/powerpoint/2010/main" val="1928761311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1">
            <a:extLst>
              <a:ext uri="{FF2B5EF4-FFF2-40B4-BE49-F238E27FC236}">
                <a16:creationId xmlns:a16="http://schemas.microsoft.com/office/drawing/2014/main" id="{9DBB478A-CED9-7B47-AA4B-E0E757DE1E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Oculus, New York City</a:t>
            </a:r>
          </a:p>
        </p:txBody>
      </p:sp>
      <p:sp>
        <p:nvSpPr>
          <p:cNvPr id="161794" name="Slide Number Placeholder 3">
            <a:extLst>
              <a:ext uri="{FF2B5EF4-FFF2-40B4-BE49-F238E27FC236}">
                <a16:creationId xmlns:a16="http://schemas.microsoft.com/office/drawing/2014/main" id="{2732BA7C-DAE9-854F-B72D-0342407F79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FFADCF-BBF9-EA4C-92C6-E55ADEB7DDE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1795" name="Picture 4" descr="santiago-calatrava-oculus-world-trade-center-transportation-hub-hufton-crow_dezeen_10.jpg">
            <a:extLst>
              <a:ext uri="{FF2B5EF4-FFF2-40B4-BE49-F238E27FC236}">
                <a16:creationId xmlns:a16="http://schemas.microsoft.com/office/drawing/2014/main" id="{BD0EE94A-CA0E-E54C-94C6-839899A09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52500"/>
            <a:ext cx="67056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6" name="Rectangle 5">
            <a:extLst>
              <a:ext uri="{FF2B5EF4-FFF2-40B4-BE49-F238E27FC236}">
                <a16:creationId xmlns:a16="http://schemas.microsoft.com/office/drawing/2014/main" id="{0B5571A6-3D01-2645-AF18-0185CC0E8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30988"/>
            <a:ext cx="9829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9321595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2E48B20E-E8AF-0C45-90CA-AAF3506668B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Do We Have Computers?</a:t>
            </a:r>
          </a:p>
        </p:txBody>
      </p:sp>
      <p:sp>
        <p:nvSpPr>
          <p:cNvPr id="185346" name="Subtitle 2">
            <a:extLst>
              <a:ext uri="{FF2B5EF4-FFF2-40B4-BE49-F238E27FC236}">
                <a16:creationId xmlns:a16="http://schemas.microsoft.com/office/drawing/2014/main" id="{2DC688C6-D718-3040-AD2E-6E6794F3A2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B1EC75D9-B119-5143-9D66-833A04F70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8C3A49-940E-FE42-BF26-79F9CB6940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34556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6">
            <a:extLst>
              <a:ext uri="{FF2B5EF4-FFF2-40B4-BE49-F238E27FC236}">
                <a16:creationId xmlns:a16="http://schemas.microsoft.com/office/drawing/2014/main" id="{16766DEC-93FD-D047-A010-EC67772AC7E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16002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What do All Those Have in Common with Bahnhof Stadelhofen?</a:t>
            </a:r>
          </a:p>
        </p:txBody>
      </p:sp>
      <p:sp>
        <p:nvSpPr>
          <p:cNvPr id="162818" name="Slide Number Placeholder 3">
            <a:extLst>
              <a:ext uri="{FF2B5EF4-FFF2-40B4-BE49-F238E27FC236}">
                <a16:creationId xmlns:a16="http://schemas.microsoft.com/office/drawing/2014/main" id="{0B420B78-DC75-7145-9243-825B8C95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AE5467-E31E-354F-937E-E45F252E2B8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884436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019F98C5-7CF8-A44C-A2CC-450E42851B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Answer: All Designed by a Famous Architect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D1A01-F76D-9D45-967F-29BA994606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ETH Alumnus, PhD Civil Engineering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“The train station has several of the features that became signatures of his work; straight lines and right angles are rare.“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12ABDB85-E0AA-EF4A-8FAB-B77BF64A9D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D2C904-71A1-854F-AD9F-EE0F4FD867F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651px-Calatrava_IMG_2489.jpg">
            <a:extLst>
              <a:ext uri="{FF2B5EF4-FFF2-40B4-BE49-F238E27FC236}">
                <a16:creationId xmlns:a16="http://schemas.microsoft.com/office/drawing/2014/main" id="{68FFBF98-5740-5543-884F-1AEAFAD9D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90825"/>
            <a:ext cx="27432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DD187C6-9840-1842-A43C-99D69F4F9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3200"/>
            <a:ext cx="8915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準建築人手札網站 Forgemind ArchiMedia - Flickr: IMG_2489.JPG, CC BY 2.0,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https://commons.wikimedia.org/w/index.php?curid=31493356</a:t>
            </a: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https://en.wikipedia.org/wiki/Santiago_Calatrava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C2948F-AC85-EA49-8E34-7F2B89929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00"/>
            <a:ext cx="53848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396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2562B9CC-4070-C54E-8D7A-09CFD30A54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Your First Comp. Architecture Assignment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D6316-F2A5-1247-98F3-C22C584B73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996950"/>
            <a:ext cx="90678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 and find the closest Calatrava building to this classroom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For the ones who like a challenge, find the furthest building that was designed by Calatrava to his classroom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 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Appreciate the beauty &amp; out-of-the-box and creative thinking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Think about tradeoffs in the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Strengths, weaknesses, goals of design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Derive principles on your own for good design and innovation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Due date: </a:t>
            </a:r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Any time during this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Later during the course is better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Apply what you have learned in this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Think out-of-the-box</a:t>
            </a:r>
          </a:p>
          <a:p>
            <a:pPr lvl="1"/>
            <a:endParaRPr lang="en-US" altLang="en-US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22E3821B-4C59-C741-BB4B-28083E4490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E576FB-C5AE-EE4D-832C-7D74D567021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674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itle 1">
            <a:extLst>
              <a:ext uri="{FF2B5EF4-FFF2-40B4-BE49-F238E27FC236}">
                <a16:creationId xmlns:a16="http://schemas.microsoft.com/office/drawing/2014/main" id="{0A5890B6-0168-0844-9043-1371CA8B62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But First, Today’s First Assignment</a:t>
            </a:r>
          </a:p>
        </p:txBody>
      </p:sp>
      <p:sp>
        <p:nvSpPr>
          <p:cNvPr id="165890" name="Content Placeholder 2">
            <a:extLst>
              <a:ext uri="{FF2B5EF4-FFF2-40B4-BE49-F238E27FC236}">
                <a16:creationId xmlns:a16="http://schemas.microsoft.com/office/drawing/2014/main" id="{9E791359-39C1-D54B-8C34-27E2CB78E2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5891" name="Slide Number Placeholder 3">
            <a:extLst>
              <a:ext uri="{FF2B5EF4-FFF2-40B4-BE49-F238E27FC236}">
                <a16:creationId xmlns:a16="http://schemas.microsoft.com/office/drawing/2014/main" id="{34745475-DF83-C94F-A284-7DDF0278EA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881B3F-4112-CC4A-813E-02BBF065F8B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47215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Title 6">
            <a:extLst>
              <a:ext uri="{FF2B5EF4-FFF2-40B4-BE49-F238E27FC236}">
                <a16:creationId xmlns:a16="http://schemas.microsoft.com/office/drawing/2014/main" id="{8C572134-D9F2-A740-89EF-56F7066B1A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Find The Differences of </a:t>
            </a:r>
            <a:br>
              <a:rPr lang="en-US" altLang="en-US" sz="4200">
                <a:ea typeface="ＭＳ Ｐゴシック" panose="020B0600070205080204" pitchFamily="34" charset="-128"/>
              </a:rPr>
            </a:br>
            <a:r>
              <a:rPr lang="en-US" altLang="en-US" sz="4200">
                <a:ea typeface="ＭＳ Ｐゴシック" panose="020B0600070205080204" pitchFamily="34" charset="-128"/>
              </a:rPr>
              <a:t>This and That</a:t>
            </a:r>
          </a:p>
        </p:txBody>
      </p:sp>
      <p:sp>
        <p:nvSpPr>
          <p:cNvPr id="166914" name="Slide Number Placeholder 3">
            <a:extLst>
              <a:ext uri="{FF2B5EF4-FFF2-40B4-BE49-F238E27FC236}">
                <a16:creationId xmlns:a16="http://schemas.microsoft.com/office/drawing/2014/main" id="{874391BB-66C5-AB4E-9C07-FD9FCF89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731A8A-EA69-2242-8312-680A1F19365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27018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Title 1">
            <a:extLst>
              <a:ext uri="{FF2B5EF4-FFF2-40B4-BE49-F238E27FC236}">
                <a16:creationId xmlns:a16="http://schemas.microsoft.com/office/drawing/2014/main" id="{3E48A267-0C8D-504A-8FDA-45CEEA945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This</a:t>
            </a:r>
          </a:p>
        </p:txBody>
      </p:sp>
      <p:sp>
        <p:nvSpPr>
          <p:cNvPr id="167938" name="Slide Number Placeholder 3">
            <a:extLst>
              <a:ext uri="{FF2B5EF4-FFF2-40B4-BE49-F238E27FC236}">
                <a16:creationId xmlns:a16="http://schemas.microsoft.com/office/drawing/2014/main" id="{845748C8-25D1-9A41-A820-62000C0672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8F9E6-AE1B-0C4A-BAE6-E4946DB5CAE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7939" name="Content Placeholder 4" descr="1200px-Zürich_Stadelhofen_in_2006.jpg">
            <a:extLst>
              <a:ext uri="{FF2B5EF4-FFF2-40B4-BE49-F238E27FC236}">
                <a16:creationId xmlns:a16="http://schemas.microsoft.com/office/drawing/2014/main" id="{D73B53CF-C7A4-974C-B33B-FA8DBF3EC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4472"/>
          <a:stretch>
            <a:fillRect/>
          </a:stretch>
        </p:blipFill>
        <p:spPr bwMode="auto">
          <a:xfrm>
            <a:off x="228600" y="106680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0" name="Rectangle 8">
            <a:extLst>
              <a:ext uri="{FF2B5EF4-FFF2-40B4-BE49-F238E27FC236}">
                <a16:creationId xmlns:a16="http://schemas.microsoft.com/office/drawing/2014/main" id="{8C1222AB-C7D9-8640-AFCF-E5C113874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535738"/>
            <a:ext cx="8305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Toni_V from Zurich, Switzerland - Stadelhofen2, CC BY-SA 2.0, https://commons.wikimedia.org/w/index.php?curid=4087256</a:t>
            </a:r>
          </a:p>
        </p:txBody>
      </p:sp>
    </p:spTree>
    <p:extLst>
      <p:ext uri="{BB962C8B-B14F-4D97-AF65-F5344CB8AC3E}">
        <p14:creationId xmlns:p14="http://schemas.microsoft.com/office/powerpoint/2010/main" val="4019197821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Title 1">
            <a:extLst>
              <a:ext uri="{FF2B5EF4-FFF2-40B4-BE49-F238E27FC236}">
                <a16:creationId xmlns:a16="http://schemas.microsoft.com/office/drawing/2014/main" id="{E6703A22-3765-8743-8FEB-CA8631ACFA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That</a:t>
            </a:r>
          </a:p>
        </p:txBody>
      </p:sp>
      <p:sp>
        <p:nvSpPr>
          <p:cNvPr id="168962" name="Slide Number Placeholder 3">
            <a:extLst>
              <a:ext uri="{FF2B5EF4-FFF2-40B4-BE49-F238E27FC236}">
                <a16:creationId xmlns:a16="http://schemas.microsoft.com/office/drawing/2014/main" id="{8B211967-BC45-784C-8E1F-829928E210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DC22FD-8864-5240-AF17-E89C445D82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8963" name="Picture 7" descr="train_station_by_cookiemagik-d3feg74.jpg">
            <a:extLst>
              <a:ext uri="{FF2B5EF4-FFF2-40B4-BE49-F238E27FC236}">
                <a16:creationId xmlns:a16="http://schemas.microsoft.com/office/drawing/2014/main" id="{A535A7CD-138F-9947-AE6D-E07057E34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4" name="TextBox 2">
            <a:extLst>
              <a:ext uri="{FF2B5EF4-FFF2-40B4-BE49-F238E27FC236}">
                <a16:creationId xmlns:a16="http://schemas.microsoft.com/office/drawing/2014/main" id="{E1B22FDD-4859-484A-BDCD-DBC10839D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53200"/>
            <a:ext cx="5791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</a:t>
            </a: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http://cookiemagik.deviantart.com/art/Train-station-207266944</a:t>
            </a: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- Göttingen, DE</a:t>
            </a:r>
          </a:p>
        </p:txBody>
      </p:sp>
    </p:spTree>
    <p:extLst>
      <p:ext uri="{BB962C8B-B14F-4D97-AF65-F5344CB8AC3E}">
        <p14:creationId xmlns:p14="http://schemas.microsoft.com/office/powerpoint/2010/main" val="172023484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433F2065-EF01-F64A-A364-1A38F780E3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Many Tradeoffs Between Two Designs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4FF52B25-6A87-E342-869C-67131DD264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 can list them after you complete the first assignment…</a:t>
            </a: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F035B5E6-AA83-2744-9CF1-8B29FC9B39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2F4F99-2C2E-C44C-B743-1238509BB75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154889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0D746DCB-951F-3345-B64C-188550106F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Evaluation Criteria for the Designs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97CB6-96D1-F843-AD28-45934D7C14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Functionality (Does it meet the specification?)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Reliability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Space requirement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Cost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Expandability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Comfort level of users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Happiness level of users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Aesthetics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Security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…</a:t>
            </a:r>
          </a:p>
          <a:p>
            <a:endParaRPr lang="is-IS" altLang="en-US">
              <a:ea typeface="ＭＳ Ｐゴシック" panose="020B0600070205080204" pitchFamily="34" charset="-128"/>
            </a:endParaRPr>
          </a:p>
          <a:p>
            <a:r>
              <a:rPr lang="is-IS" altLang="en-US">
                <a:ea typeface="ＭＳ Ｐゴシック" panose="020B0600070205080204" pitchFamily="34" charset="-128"/>
              </a:rPr>
              <a:t>How to evaluate goodness of design is always a critical question </a:t>
            </a:r>
            <a:r>
              <a:rPr lang="is-IS" altLang="en-US">
                <a:ea typeface="ＭＳ Ｐゴシック" panose="020B0600070205080204" pitchFamily="34" charset="-128"/>
                <a:sym typeface="Wingdings" pitchFamily="2" charset="2"/>
              </a:rPr>
              <a:t> “Performance“ evaluation and metrics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7C734141-6A6D-AC48-8DF9-9773E61E18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9C40A6-F512-2747-8F3A-8CB4411C9DE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312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Title 1">
            <a:extLst>
              <a:ext uri="{FF2B5EF4-FFF2-40B4-BE49-F238E27FC236}">
                <a16:creationId xmlns:a16="http://schemas.microsoft.com/office/drawing/2014/main" id="{7E834D2B-C45A-3844-A668-14EBB3B489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A269B-85AF-A344-89DC-60745FB5B7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Calavatra able to design especially his key buildings?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72035" name="Slide Number Placeholder 3">
            <a:extLst>
              <a:ext uri="{FF2B5EF4-FFF2-40B4-BE49-F238E27FC236}">
                <a16:creationId xmlns:a16="http://schemas.microsoft.com/office/drawing/2014/main" id="{42F60A05-DCFA-4F46-B4C8-31217E252D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1095FE-2CC9-2045-8D58-D54740A7C3E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8C0DB36-B6DA-2A4A-9420-0AED9EE240B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11C5658-9947-834B-B66E-FCE39B12F39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966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Title 1">
            <a:extLst>
              <a:ext uri="{FF2B5EF4-FFF2-40B4-BE49-F238E27FC236}">
                <a16:creationId xmlns:a16="http://schemas.microsoft.com/office/drawing/2014/main" id="{2B4EFFDD-BDCF-434C-84FA-4C1AA1B881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Do We Do Computing?</a:t>
            </a:r>
          </a:p>
        </p:txBody>
      </p:sp>
      <p:sp>
        <p:nvSpPr>
          <p:cNvPr id="271362" name="Subtitle 2">
            <a:extLst>
              <a:ext uri="{FF2B5EF4-FFF2-40B4-BE49-F238E27FC236}">
                <a16:creationId xmlns:a16="http://schemas.microsoft.com/office/drawing/2014/main" id="{958ABE54-BF1F-BD4E-A7BD-98AE67A77A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71363" name="Slide Number Placeholder 3">
            <a:extLst>
              <a:ext uri="{FF2B5EF4-FFF2-40B4-BE49-F238E27FC236}">
                <a16:creationId xmlns:a16="http://schemas.microsoft.com/office/drawing/2014/main" id="{34FCE338-BDD2-654F-9C97-C10F47732A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EC12DF-F101-7D4D-A3FB-B122CD667D5D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08730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Title 1">
            <a:extLst>
              <a:ext uri="{FF2B5EF4-FFF2-40B4-BE49-F238E27FC236}">
                <a16:creationId xmlns:a16="http://schemas.microsoft.com/office/drawing/2014/main" id="{76258B08-51A0-8141-8177-ADF23A6BE7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Principled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40542-B517-A849-97A4-304F80150D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“To me, there are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two overriding principles </a:t>
            </a:r>
            <a:r>
              <a:rPr lang="en-US" altLang="en-US">
                <a:ea typeface="ＭＳ Ｐゴシック" panose="020B0600070205080204" pitchFamily="34" charset="-128"/>
              </a:rPr>
              <a:t>to be found in nature which are most appropriate for building: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one is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optimal use of material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other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capacity of organisms to change shape, to grow, and to move</a:t>
            </a:r>
            <a:r>
              <a:rPr lang="en-US" altLang="en-US">
                <a:ea typeface="ＭＳ Ｐゴシック" panose="020B0600070205080204" pitchFamily="34" charset="-128"/>
              </a:rPr>
              <a:t>.”</a:t>
            </a:r>
          </a:p>
          <a:p>
            <a:pPr lvl="1"/>
            <a:r>
              <a:rPr lang="en-US" altLang="en-US" i="1">
                <a:ea typeface="ＭＳ Ｐゴシック" panose="020B0600070205080204" pitchFamily="34" charset="-128"/>
              </a:rPr>
              <a:t>Santiago Calatrava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Calatrava's constructions are inspired by natural forms like plants, bird wings, and the human body.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endParaRPr lang="en-US" altLang="ja-JP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3059" name="Slide Number Placeholder 3">
            <a:extLst>
              <a:ext uri="{FF2B5EF4-FFF2-40B4-BE49-F238E27FC236}">
                <a16:creationId xmlns:a16="http://schemas.microsoft.com/office/drawing/2014/main" id="{8C24139A-10B4-9A4F-85D9-C12281120E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8DA495-EAE5-B34F-8E28-5D4FC147435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3060" name="TextBox 4">
            <a:extLst>
              <a:ext uri="{FF2B5EF4-FFF2-40B4-BE49-F238E27FC236}">
                <a16:creationId xmlns:a16="http://schemas.microsoft.com/office/drawing/2014/main" id="{D13B57EB-D34D-5743-97AC-BBC2A8C1A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" y="6507163"/>
            <a:ext cx="43910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http://www.arcspace.com/exhibitions/unsorted/santiago-calatrava/</a:t>
            </a:r>
          </a:p>
        </p:txBody>
      </p:sp>
    </p:spTree>
    <p:extLst>
      <p:ext uri="{BB962C8B-B14F-4D97-AF65-F5344CB8AC3E}">
        <p14:creationId xmlns:p14="http://schemas.microsoft.com/office/powerpoint/2010/main" val="1649216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Title 1">
            <a:extLst>
              <a:ext uri="{FF2B5EF4-FFF2-40B4-BE49-F238E27FC236}">
                <a16:creationId xmlns:a16="http://schemas.microsoft.com/office/drawing/2014/main" id="{8C85A7B2-B53F-9240-B4B7-E354773F3B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Gare do Oriente, Lisbon, Revisited</a:t>
            </a:r>
          </a:p>
        </p:txBody>
      </p:sp>
      <p:pic>
        <p:nvPicPr>
          <p:cNvPr id="174082" name="Content Placeholder 4" descr="1200px-OrienteMGT.jpg">
            <a:extLst>
              <a:ext uri="{FF2B5EF4-FFF2-40B4-BE49-F238E27FC236}">
                <a16:creationId xmlns:a16="http://schemas.microsoft.com/office/drawing/2014/main" id="{5F20AF30-85D5-2F47-AF1A-9A0C12A734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2" r="22372"/>
          <a:stretch>
            <a:fillRect/>
          </a:stretch>
        </p:blipFill>
        <p:spPr>
          <a:xfrm>
            <a:off x="228600" y="1054100"/>
            <a:ext cx="8610600" cy="5194300"/>
          </a:xfrm>
        </p:spPr>
      </p:pic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2361991A-315E-444C-B9BA-15A93E3DC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7211C2-DF16-A149-AD4B-54316B0BB4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4084" name="Rectangle 5">
            <a:extLst>
              <a:ext uri="{FF2B5EF4-FFF2-40B4-BE49-F238E27FC236}">
                <a16:creationId xmlns:a16="http://schemas.microsoft.com/office/drawing/2014/main" id="{7B611F04-62D8-C747-B3B0-9413899FF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77000"/>
            <a:ext cx="7772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By Martín Gómez Tagle - Lisbon, Portugal, CC BY-SA 3.0, https://commons.wikimedia.org/w/index.php?curid=13764903</a:t>
            </a:r>
          </a:p>
        </p:txBody>
      </p:sp>
      <p:pic>
        <p:nvPicPr>
          <p:cNvPr id="3" name="Picture 2" descr="photo-1.jpg">
            <a:extLst>
              <a:ext uri="{FF2B5EF4-FFF2-40B4-BE49-F238E27FC236}">
                <a16:creationId xmlns:a16="http://schemas.microsoft.com/office/drawing/2014/main" id="{DF21A1BE-D2C2-754A-8235-D46B06BC1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200400"/>
            <a:ext cx="43434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86" name="TextBox 6">
            <a:extLst>
              <a:ext uri="{FF2B5EF4-FFF2-40B4-BE49-F238E27FC236}">
                <a16:creationId xmlns:a16="http://schemas.microsoft.com/office/drawing/2014/main" id="{CEDEA8D8-DAA7-AE42-869A-3F0782977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6659563"/>
            <a:ext cx="43910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http://www.arcspace.com/exhibitions/unsorted/santiago-calatrava/</a:t>
            </a:r>
          </a:p>
        </p:txBody>
      </p:sp>
    </p:spTree>
    <p:extLst>
      <p:ext uri="{BB962C8B-B14F-4D97-AF65-F5344CB8AC3E}">
        <p14:creationId xmlns:p14="http://schemas.microsoft.com/office/powerpoint/2010/main" val="2640541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Title 1">
            <a:extLst>
              <a:ext uri="{FF2B5EF4-FFF2-40B4-BE49-F238E27FC236}">
                <a16:creationId xmlns:a16="http://schemas.microsoft.com/office/drawing/2014/main" id="{50D93733-21D9-654F-AE8F-6C289AB084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Principled Design</a:t>
            </a:r>
          </a:p>
        </p:txBody>
      </p:sp>
      <p:sp>
        <p:nvSpPr>
          <p:cNvPr id="175106" name="Slide Number Placeholder 3">
            <a:extLst>
              <a:ext uri="{FF2B5EF4-FFF2-40B4-BE49-F238E27FC236}">
                <a16:creationId xmlns:a16="http://schemas.microsoft.com/office/drawing/2014/main" id="{6CBF7FEA-9583-E342-9462-B3E129EA44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096091-0315-424A-BB00-FFE01DA2A8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5107" name="Picture 4">
            <a:extLst>
              <a:ext uri="{FF2B5EF4-FFF2-40B4-BE49-F238E27FC236}">
                <a16:creationId xmlns:a16="http://schemas.microsoft.com/office/drawing/2014/main" id="{E1FE3E89-ED16-7743-BF2C-3791F045B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6350000" cy="411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480B57-3DC1-8444-8EC0-85B4FF069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4938"/>
            <a:ext cx="91440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EF65ADC-3C65-1F48-81C1-9B108BB6A060}"/>
              </a:ext>
            </a:extLst>
          </p:cNvPr>
          <p:cNvSpPr/>
          <p:nvPr/>
        </p:nvSpPr>
        <p:spPr>
          <a:xfrm>
            <a:off x="1447800" y="2141538"/>
            <a:ext cx="6248400" cy="8302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6852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tle 1">
            <a:extLst>
              <a:ext uri="{FF2B5EF4-FFF2-40B4-BE49-F238E27FC236}">
                <a16:creationId xmlns:a16="http://schemas.microsoft.com/office/drawing/2014/main" id="{EFAA04BA-FADC-044C-9546-CA59C01C95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Does This Remind You Of?</a:t>
            </a:r>
          </a:p>
        </p:txBody>
      </p:sp>
      <p:sp>
        <p:nvSpPr>
          <p:cNvPr id="176130" name="Slide Number Placeholder 3">
            <a:extLst>
              <a:ext uri="{FF2B5EF4-FFF2-40B4-BE49-F238E27FC236}">
                <a16:creationId xmlns:a16="http://schemas.microsoft.com/office/drawing/2014/main" id="{8E565BBB-D8D7-4448-BF94-57A1B65E7D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2730FE-A897-914A-8DA2-D09E0AF5FB2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6131" name="Picture 4" descr="santiago-calatrava-oculus-world-trade-center-transportation-hub-hufton-crow_dezeen_1.jpg">
            <a:extLst>
              <a:ext uri="{FF2B5EF4-FFF2-40B4-BE49-F238E27FC236}">
                <a16:creationId xmlns:a16="http://schemas.microsoft.com/office/drawing/2014/main" id="{75E1F8F4-3B2D-9A46-9378-9CF2CED86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90600"/>
            <a:ext cx="6553200" cy="543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32" name="TextBox 5">
            <a:extLst>
              <a:ext uri="{FF2B5EF4-FFF2-40B4-BE49-F238E27FC236}">
                <a16:creationId xmlns:a16="http://schemas.microsoft.com/office/drawing/2014/main" id="{F85C4DDD-302C-A642-9478-A097F37B9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3" y="6551613"/>
            <a:ext cx="84693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3054352165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>
            <a:extLst>
              <a:ext uri="{FF2B5EF4-FFF2-40B4-BE49-F238E27FC236}">
                <a16:creationId xmlns:a16="http://schemas.microsoft.com/office/drawing/2014/main" id="{817A8D3B-13CA-B04F-939C-FDDB408E6E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Architect’s Answer</a:t>
            </a:r>
          </a:p>
        </p:txBody>
      </p:sp>
      <p:sp>
        <p:nvSpPr>
          <p:cNvPr id="177154" name="Slide Number Placeholder 3">
            <a:extLst>
              <a:ext uri="{FF2B5EF4-FFF2-40B4-BE49-F238E27FC236}">
                <a16:creationId xmlns:a16="http://schemas.microsoft.com/office/drawing/2014/main" id="{15B2D941-1D31-484F-AAFA-42981343EB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AC8A31-CCC6-2849-AC0D-C730D165FD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77155" name="Picture 4">
            <a:extLst>
              <a:ext uri="{FF2B5EF4-FFF2-40B4-BE49-F238E27FC236}">
                <a16:creationId xmlns:a16="http://schemas.microsoft.com/office/drawing/2014/main" id="{4D22249E-74B4-C343-BF51-7FDC3EDA4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631950"/>
            <a:ext cx="7493000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6" name="TextBox 5">
            <a:extLst>
              <a:ext uri="{FF2B5EF4-FFF2-40B4-BE49-F238E27FC236}">
                <a16:creationId xmlns:a16="http://schemas.microsoft.com/office/drawing/2014/main" id="{83BF7D6F-D4CA-C647-AC19-BA6DFAE5D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98C4B5-1A81-8A4E-BE4F-5A1F1311D198}"/>
              </a:ext>
            </a:extLst>
          </p:cNvPr>
          <p:cNvSpPr/>
          <p:nvPr/>
        </p:nvSpPr>
        <p:spPr>
          <a:xfrm>
            <a:off x="914400" y="2217738"/>
            <a:ext cx="6477000" cy="8302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489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383ABC31-A022-9B4E-962C-1E2FEDEB55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Strengths and Praise</a:t>
            </a:r>
          </a:p>
        </p:txBody>
      </p:sp>
      <p:sp>
        <p:nvSpPr>
          <p:cNvPr id="178178" name="Slide Number Placeholder 3">
            <a:extLst>
              <a:ext uri="{FF2B5EF4-FFF2-40B4-BE49-F238E27FC236}">
                <a16:creationId xmlns:a16="http://schemas.microsoft.com/office/drawing/2014/main" id="{88EBC742-B826-F440-9933-87E4BC25D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1A1A82-8274-0443-A8CF-384DCA2DC3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78179" name="Picture 2">
            <a:extLst>
              <a:ext uri="{FF2B5EF4-FFF2-40B4-BE49-F238E27FC236}">
                <a16:creationId xmlns:a16="http://schemas.microsoft.com/office/drawing/2014/main" id="{D151DC88-4361-5343-A998-2E5B80508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84250"/>
            <a:ext cx="56388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0" name="TextBox 5">
            <a:extLst>
              <a:ext uri="{FF2B5EF4-FFF2-40B4-BE49-F238E27FC236}">
                <a16:creationId xmlns:a16="http://schemas.microsoft.com/office/drawing/2014/main" id="{D627378F-11F5-6D4C-BC1C-A55FC2FE0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2C1658-8056-B64B-A1BA-76EB598F1330}"/>
              </a:ext>
            </a:extLst>
          </p:cNvPr>
          <p:cNvSpPr/>
          <p:nvPr/>
        </p:nvSpPr>
        <p:spPr>
          <a:xfrm>
            <a:off x="2209800" y="5029200"/>
            <a:ext cx="4267200" cy="128905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231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84A453A9-7B50-1E4C-BC55-A5A67D9625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Constraints and Criticism </a:t>
            </a:r>
          </a:p>
        </p:txBody>
      </p:sp>
      <p:sp>
        <p:nvSpPr>
          <p:cNvPr id="179202" name="Slide Number Placeholder 3">
            <a:extLst>
              <a:ext uri="{FF2B5EF4-FFF2-40B4-BE49-F238E27FC236}">
                <a16:creationId xmlns:a16="http://schemas.microsoft.com/office/drawing/2014/main" id="{14035161-E86A-7142-A6EE-906907300B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78D87C-F132-2742-84D6-AE0A65B3285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D1BB71-5069-9844-89EC-C55F9F753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25"/>
            <a:ext cx="9144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4" name="TextBox 6">
            <a:extLst>
              <a:ext uri="{FF2B5EF4-FFF2-40B4-BE49-F238E27FC236}">
                <a16:creationId xmlns:a16="http://schemas.microsoft.com/office/drawing/2014/main" id="{243C301E-740A-6643-8D75-532CD5EF5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BEF342-44D5-DC43-A7EE-14DC40F0C337}"/>
              </a:ext>
            </a:extLst>
          </p:cNvPr>
          <p:cNvSpPr/>
          <p:nvPr/>
        </p:nvSpPr>
        <p:spPr>
          <a:xfrm>
            <a:off x="635000" y="2078038"/>
            <a:ext cx="5918200" cy="3603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804C7C-5A61-0741-B3AE-9C7C74B37FBD}"/>
              </a:ext>
            </a:extLst>
          </p:cNvPr>
          <p:cNvSpPr/>
          <p:nvPr/>
        </p:nvSpPr>
        <p:spPr>
          <a:xfrm>
            <a:off x="4778375" y="2992438"/>
            <a:ext cx="3549650" cy="36036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263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1">
            <a:extLst>
              <a:ext uri="{FF2B5EF4-FFF2-40B4-BE49-F238E27FC236}">
                <a16:creationId xmlns:a16="http://schemas.microsoft.com/office/drawing/2014/main" id="{D76F28A0-965C-E441-A07D-00255B88F3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0226" name="Slide Number Placeholder 3">
            <a:extLst>
              <a:ext uri="{FF2B5EF4-FFF2-40B4-BE49-F238E27FC236}">
                <a16:creationId xmlns:a16="http://schemas.microsoft.com/office/drawing/2014/main" id="{7D7B71EB-C941-4647-9F48-066E63E1CB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60E0C9-F068-E148-9A02-7CE6BBC0402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80227" name="Picture 4">
            <a:extLst>
              <a:ext uri="{FF2B5EF4-FFF2-40B4-BE49-F238E27FC236}">
                <a16:creationId xmlns:a16="http://schemas.microsoft.com/office/drawing/2014/main" id="{4A3C430B-D660-DD42-8B86-5FC713EB5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3124200"/>
            <a:ext cx="5472112" cy="328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28" name="Picture 5">
            <a:extLst>
              <a:ext uri="{FF2B5EF4-FFF2-40B4-BE49-F238E27FC236}">
                <a16:creationId xmlns:a16="http://schemas.microsoft.com/office/drawing/2014/main" id="{665EAB0D-4CC3-C944-968F-67D9A17D9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152400"/>
            <a:ext cx="5494338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229" name="TextBox 6">
            <a:extLst>
              <a:ext uri="{FF2B5EF4-FFF2-40B4-BE49-F238E27FC236}">
                <a16:creationId xmlns:a16="http://schemas.microsoft.com/office/drawing/2014/main" id="{3679A03E-7189-E54B-9453-312B28C74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5715000"/>
            <a:ext cx="4654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https://en.wikipedia.org/wiki/Stegosaurus</a:t>
            </a:r>
          </a:p>
        </p:txBody>
      </p:sp>
      <p:sp>
        <p:nvSpPr>
          <p:cNvPr id="180230" name="TextBox 7">
            <a:extLst>
              <a:ext uri="{FF2B5EF4-FFF2-40B4-BE49-F238E27FC236}">
                <a16:creationId xmlns:a16="http://schemas.microsoft.com/office/drawing/2014/main" id="{28785F2D-FECB-3144-9487-8377DF0F7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" y="6248400"/>
            <a:ext cx="52752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Susannah Maidment et al. &amp; Natural History Museum, London - Maidment SCR, Brassey C, Barrett PM (2015)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 Postcranial Skeleton of an Exceptionally Complete Individual of the Plated Dinosaur Stegosaurus stenops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(Dinosauria: Thyreophora) from the Upper Jurassic Morrison Formation of Wyoming, U.S.A. PLoS ONE 10(10):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e0138352. doi:10.1371/journal.pone.0138352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729085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Title 1">
            <a:extLst>
              <a:ext uri="{FF2B5EF4-FFF2-40B4-BE49-F238E27FC236}">
                <a16:creationId xmlns:a16="http://schemas.microsoft.com/office/drawing/2014/main" id="{DAC8C937-88A8-DC47-9D21-FE7B579D05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Constraints: Noone is Immune </a:t>
            </a:r>
          </a:p>
        </p:txBody>
      </p:sp>
      <p:sp>
        <p:nvSpPr>
          <p:cNvPr id="181250" name="Slide Number Placeholder 3">
            <a:extLst>
              <a:ext uri="{FF2B5EF4-FFF2-40B4-BE49-F238E27FC236}">
                <a16:creationId xmlns:a16="http://schemas.microsoft.com/office/drawing/2014/main" id="{24765702-3FCA-1242-8943-794196C968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83E177-F079-7243-A4D9-C2E9C85668B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81251" name="Picture 4">
            <a:extLst>
              <a:ext uri="{FF2B5EF4-FFF2-40B4-BE49-F238E27FC236}">
                <a16:creationId xmlns:a16="http://schemas.microsoft.com/office/drawing/2014/main" id="{683B5629-1EAB-DD46-9975-870CECE37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25"/>
            <a:ext cx="9144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C9CA02-FDA4-BA44-A9FB-AD47FFF0C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3" name="TextBox 6">
            <a:extLst>
              <a:ext uri="{FF2B5EF4-FFF2-40B4-BE49-F238E27FC236}">
                <a16:creationId xmlns:a16="http://schemas.microsoft.com/office/drawing/2014/main" id="{509BC161-0DE2-364D-9C9C-6A366A802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6527800"/>
            <a:ext cx="6483350" cy="323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https://en.wikipedia.org/wiki/World_Trade_Center_station_(PATH)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AD471C-3636-EB47-8292-F6D0B40C1E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62600"/>
            <a:ext cx="91440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D2B037-A796-DD46-9B26-E32D515AEBF1}"/>
              </a:ext>
            </a:extLst>
          </p:cNvPr>
          <p:cNvSpPr/>
          <p:nvPr/>
        </p:nvSpPr>
        <p:spPr>
          <a:xfrm>
            <a:off x="0" y="4214813"/>
            <a:ext cx="9144000" cy="66992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446506-81A4-F944-A6F4-0967E8CED230}"/>
              </a:ext>
            </a:extLst>
          </p:cNvPr>
          <p:cNvSpPr/>
          <p:nvPr/>
        </p:nvSpPr>
        <p:spPr>
          <a:xfrm>
            <a:off x="0" y="5562600"/>
            <a:ext cx="7754938" cy="331788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48064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1: Introduction and Basics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8986CFC-67B9-6748-9934-2C9778B6ACF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20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293543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6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4_sesha-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0"/>
      </a:accent1>
      <a:accent2>
        <a:srgbClr val="C00000"/>
      </a:accent2>
      <a:accent3>
        <a:srgbClr val="0061FF"/>
      </a:accent3>
      <a:accent4>
        <a:srgbClr val="3C3C3C"/>
      </a:accent4>
      <a:accent5>
        <a:srgbClr val="00B3B3"/>
      </a:accent5>
      <a:accent6>
        <a:srgbClr val="777777"/>
      </a:accent6>
      <a:hlink>
        <a:srgbClr val="0000FF"/>
      </a:hlink>
      <a:folHlink>
        <a:srgbClr val="800080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3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>
              <a:lumMod val="75000"/>
              <a:lumOff val="25000"/>
            </a:schemeClr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2800" b="1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</a:theme>
</file>

<file path=ppt/theme/theme25.xml><?xml version="1.0" encoding="utf-8"?>
<a:theme xmlns:a="http://schemas.openxmlformats.org/drawingml/2006/main" name="9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9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9877</TotalTime>
  <Words>6177</Words>
  <Application>Microsoft Macintosh PowerPoint</Application>
  <PresentationFormat>On-screen Show (4:3)</PresentationFormat>
  <Paragraphs>1173</Paragraphs>
  <Slides>145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30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92" baseType="lpstr">
      <vt:lpstr>ＭＳ Ｐゴシック</vt:lpstr>
      <vt:lpstr>Arial</vt:lpstr>
      <vt:lpstr>Arial</vt:lpstr>
      <vt:lpstr>Arial Narrow</vt:lpstr>
      <vt:lpstr>Calibri</vt:lpstr>
      <vt:lpstr>Calibri Light</vt:lpstr>
      <vt:lpstr>Cambria Math</vt:lpstr>
      <vt:lpstr>Courier New</vt:lpstr>
      <vt:lpstr>europa</vt:lpstr>
      <vt:lpstr>Futura Medium</vt:lpstr>
      <vt:lpstr>Garamond</vt:lpstr>
      <vt:lpstr>Gill Sans MT</vt:lpstr>
      <vt:lpstr>medium-content-sans-serif-font</vt:lpstr>
      <vt:lpstr>Proxima Nova</vt:lpstr>
      <vt:lpstr>Tahoma</vt:lpstr>
      <vt:lpstr>Wingdings</vt:lpstr>
      <vt:lpstr>Edge</vt:lpstr>
      <vt:lpstr>2_Edge</vt:lpstr>
      <vt:lpstr>3_Edge</vt:lpstr>
      <vt:lpstr>1_Metropolitan_bullet</vt:lpstr>
      <vt:lpstr>83_Edge</vt:lpstr>
      <vt:lpstr>1_Edge</vt:lpstr>
      <vt:lpstr>5_Edge</vt:lpstr>
      <vt:lpstr>7_Edge</vt:lpstr>
      <vt:lpstr>98_Edge</vt:lpstr>
      <vt:lpstr>10_Edge</vt:lpstr>
      <vt:lpstr>4_Edge</vt:lpstr>
      <vt:lpstr>21_Edge</vt:lpstr>
      <vt:lpstr>20_Edge</vt:lpstr>
      <vt:lpstr>39_Edge</vt:lpstr>
      <vt:lpstr>27_Edge</vt:lpstr>
      <vt:lpstr>22_Edge</vt:lpstr>
      <vt:lpstr>95_Edge</vt:lpstr>
      <vt:lpstr>12_Office Theme</vt:lpstr>
      <vt:lpstr>3_Office Theme</vt:lpstr>
      <vt:lpstr>99_Edge</vt:lpstr>
      <vt:lpstr>24_Edge</vt:lpstr>
      <vt:lpstr>6_Edge</vt:lpstr>
      <vt:lpstr>8_Edge</vt:lpstr>
      <vt:lpstr>4_sesha-theme</vt:lpstr>
      <vt:lpstr>96_Edge</vt:lpstr>
      <vt:lpstr>9_Edge</vt:lpstr>
      <vt:lpstr>11_Edge</vt:lpstr>
      <vt:lpstr>12_Edge</vt:lpstr>
      <vt:lpstr>97_Edge</vt:lpstr>
      <vt:lpstr>13_Edge</vt:lpstr>
      <vt:lpstr>Visio</vt:lpstr>
      <vt:lpstr> Digital Design &amp; Computer Arch.  Lecture 1: Introduction and Basics</vt:lpstr>
      <vt:lpstr>Brief Self Introduction</vt:lpstr>
      <vt:lpstr>Current Research Focus Areas</vt:lpstr>
      <vt:lpstr>Four Key Directions</vt:lpstr>
      <vt:lpstr>What Will We Learn in This Course? </vt:lpstr>
      <vt:lpstr>Answer</vt:lpstr>
      <vt:lpstr>Answer Continued</vt:lpstr>
      <vt:lpstr>Why Do We Have Computers?</vt:lpstr>
      <vt:lpstr>Why Do We Do Computing?</vt:lpstr>
      <vt:lpstr>Answer</vt:lpstr>
      <vt:lpstr>Answer Reworded</vt:lpstr>
      <vt:lpstr>Answer Extended</vt:lpstr>
      <vt:lpstr>How Does a Computer  Solve Problems?</vt:lpstr>
      <vt:lpstr>Answer</vt:lpstr>
      <vt:lpstr>How Do Problems   Get Solved by Electrons?</vt:lpstr>
      <vt:lpstr>The Transformation Hierarchy</vt:lpstr>
      <vt:lpstr>Levels of Transformation</vt:lpstr>
      <vt:lpstr>Computer Architecture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Axiom</vt:lpstr>
      <vt:lpstr>Many Interesting Things  Are Happening Today  in Computer Architecture</vt:lpstr>
      <vt:lpstr>Many Interesting Things  Are Happening Today  in Computer Architecture</vt:lpstr>
      <vt:lpstr>Intel Optane Persistent Memory (2019)</vt:lpstr>
      <vt:lpstr>PCM as Main Memory: Idea in 2009</vt:lpstr>
      <vt:lpstr>PCM as Main Memory: Idea in 2009</vt:lpstr>
      <vt:lpstr>Cerebras’s Wafer Scale Engine (2019)</vt:lpstr>
      <vt:lpstr>UPMEM Processing-in-DRAM Engine (2019)</vt:lpstr>
      <vt:lpstr>Specialized Processing in Memory (2015)</vt:lpstr>
      <vt:lpstr>Processing in Memory on Mobile Devices</vt:lpstr>
      <vt:lpstr>TESLA Full Self-Driving Computer (2019)</vt:lpstr>
      <vt:lpstr>Google TPU Generation I (~2016)</vt:lpstr>
      <vt:lpstr>Google TPU Generation II (2017)</vt:lpstr>
      <vt:lpstr>An Example Modern Systolic Array: TPU (II)</vt:lpstr>
      <vt:lpstr>An Example Modern Systolic Array: TPU (III)</vt:lpstr>
      <vt:lpstr>Many (Other) AI/ML Chips</vt:lpstr>
      <vt:lpstr>Many (Other) AI/ML Chips</vt:lpstr>
      <vt:lpstr>Many Interesting Things  Are Happening Today  in Computer Architecture</vt:lpstr>
      <vt:lpstr>Many Interesting Things  Are Happening Today  in Computer Architecture</vt:lpstr>
      <vt:lpstr>Security: RowHammer (2014)</vt:lpstr>
      <vt:lpstr>The Story of RowHammer </vt:lpstr>
      <vt:lpstr>Security: RowHammer (2014)</vt:lpstr>
      <vt:lpstr>Modern DRAM is Prone to Disturbance Errors</vt:lpstr>
      <vt:lpstr>Most DRAM Modules Are Vulnerable</vt:lpstr>
      <vt:lpstr>RowHammer: Five Years Ago…</vt:lpstr>
      <vt:lpstr>RowHammer: Now and Beyond…</vt:lpstr>
      <vt:lpstr>Security: Meltdown and Spectre (2018)</vt:lpstr>
      <vt:lpstr>Meltdown and Spectre</vt:lpstr>
      <vt:lpstr>More on Meltdown/Spectre Vulnerabilities</vt:lpstr>
      <vt:lpstr>Many Interesting Things  Are Happening Today  in Computer Architecture</vt:lpstr>
      <vt:lpstr>Many Interesting Things  Are Happening Today  in Computer Architecture</vt:lpstr>
      <vt:lpstr>New Genome Sequencing Technologies</vt:lpstr>
      <vt:lpstr>Why Do We Care? An Example</vt:lpstr>
      <vt:lpstr>PowerPoint Presentation</vt:lpstr>
      <vt:lpstr>Data Overwhelms Modern Machines </vt:lpstr>
      <vt:lpstr>PowerPoint Presentation</vt:lpstr>
      <vt:lpstr>PowerPoint Presentation</vt:lpstr>
      <vt:lpstr>Many Interesting Things  Are Happening Today  in Computer Architecture</vt:lpstr>
      <vt:lpstr>Many Novel Concepts Investigated Today</vt:lpstr>
      <vt:lpstr>Computer Architecture Today </vt:lpstr>
      <vt:lpstr>Computer Architecture Today (II)</vt:lpstr>
      <vt:lpstr>Computer Architecture Today (II)</vt:lpstr>
      <vt:lpstr>Takeaways</vt:lpstr>
      <vt:lpstr>Let’s Start with Some Puzzles</vt:lpstr>
      <vt:lpstr>What Is This?</vt:lpstr>
      <vt:lpstr>What About This?</vt:lpstr>
      <vt:lpstr>What Do the Following  Have in Common? </vt:lpstr>
      <vt:lpstr>Gare do Oriente, Lisbon</vt:lpstr>
      <vt:lpstr>Milwaukee Art Museum</vt:lpstr>
      <vt:lpstr>Athens Olympic Stadium</vt:lpstr>
      <vt:lpstr>City of Arts and Sciences, Valencia</vt:lpstr>
      <vt:lpstr>Florida Polytechnic University (I)</vt:lpstr>
      <vt:lpstr>Oculus, New York City</vt:lpstr>
      <vt:lpstr>What do All Those Have in Common with Bahnhof Stadelhofen?</vt:lpstr>
      <vt:lpstr>Answer: All Designed by a Famous Architect</vt:lpstr>
      <vt:lpstr>Your First Comp. Architecture Assignment </vt:lpstr>
      <vt:lpstr>But First, Today’s First Assignment</vt:lpstr>
      <vt:lpstr>Find The Differences of  This and That</vt:lpstr>
      <vt:lpstr>This</vt:lpstr>
      <vt:lpstr>That</vt:lpstr>
      <vt:lpstr>Many Tradeoffs Between Two Designs</vt:lpstr>
      <vt:lpstr>Aside: Evaluation Criteria for the Designs</vt:lpstr>
      <vt:lpstr>A Key Question</vt:lpstr>
      <vt:lpstr>Principled Design</vt:lpstr>
      <vt:lpstr>Gare do Oriente, Lisbon, Revisited</vt:lpstr>
      <vt:lpstr>A Principled Design</vt:lpstr>
      <vt:lpstr>What Does This Remind You Of?</vt:lpstr>
      <vt:lpstr>The Architect’s Answer</vt:lpstr>
      <vt:lpstr>Strengths and Praise</vt:lpstr>
      <vt:lpstr>Design Constraints and Criticism </vt:lpstr>
      <vt:lpstr>PowerPoint Presentation</vt:lpstr>
      <vt:lpstr>Design Constraints: Noone is Immune </vt:lpstr>
      <vt:lpstr> Digital Design &amp; Computer Arch.  Lecture 1: Introduction and Basics</vt:lpstr>
      <vt:lpstr>We Did Not Cover the Following Slides in Lecture 1</vt:lpstr>
      <vt:lpstr>The Lecture Was Slightly Different  When I Was at CMU</vt:lpstr>
      <vt:lpstr>What Is This?</vt:lpstr>
      <vt:lpstr>Answer: Masterpiece of A Famous Architect</vt:lpstr>
      <vt:lpstr>Find The Differences of  This and That</vt:lpstr>
      <vt:lpstr>This</vt:lpstr>
      <vt:lpstr>That</vt:lpstr>
      <vt:lpstr>A Key Question</vt:lpstr>
      <vt:lpstr>A Quote from The Architect Himself</vt:lpstr>
      <vt:lpstr>A Principled Design</vt:lpstr>
      <vt:lpstr>A Key Question</vt:lpstr>
      <vt:lpstr>Takeaways</vt:lpstr>
      <vt:lpstr>The Same Applies to Processor Chips </vt:lpstr>
      <vt:lpstr>The Same Applies to Computing Systems</vt:lpstr>
      <vt:lpstr>The Same Applies to Computing Systems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Basic Building Blocks</vt:lpstr>
      <vt:lpstr>Reading Assignments for This Week</vt:lpstr>
      <vt:lpstr>Major High-Level Goals of This Course</vt:lpstr>
      <vt:lpstr>Why These Goals?</vt:lpstr>
      <vt:lpstr>Course Info and Logistics</vt:lpstr>
      <vt:lpstr>Course Info: Instructor</vt:lpstr>
      <vt:lpstr>Course Info: Lecturer &amp; PhD Assistants</vt:lpstr>
      <vt:lpstr>Course Info: PhD Assistants</vt:lpstr>
      <vt:lpstr>Course Info: Student Assistants</vt:lpstr>
      <vt:lpstr>Course Info: Lab Assistants (I)</vt:lpstr>
      <vt:lpstr>Course Info: Lab Assistants (II)</vt:lpstr>
      <vt:lpstr>If You Need Help</vt:lpstr>
      <vt:lpstr>Where to Get Up-to-date Course Info?</vt:lpstr>
      <vt:lpstr>Lecture and Lab Times and Policies</vt:lpstr>
      <vt:lpstr>Lab Organization</vt:lpstr>
      <vt:lpstr>Final Exam</vt:lpstr>
      <vt:lpstr>Demystifying Mysteries</vt:lpstr>
      <vt:lpstr>Levels of Transformation</vt:lpstr>
      <vt:lpstr>Aside: A Famous Work By Hamming</vt:lpstr>
      <vt:lpstr>Levels of Transformation, Revisited</vt:lpstr>
      <vt:lpstr>The Power of Abstraction</vt:lpstr>
      <vt:lpstr>Crossing the Abstraction Layers</vt:lpstr>
      <vt:lpstr>Crossing the Abstraction Layers</vt:lpstr>
      <vt:lpstr>Some Example “Mysteries”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477</cp:revision>
  <dcterms:created xsi:type="dcterms:W3CDTF">2010-09-08T00:51:32Z</dcterms:created>
  <dcterms:modified xsi:type="dcterms:W3CDTF">2020-02-20T14:27:26Z</dcterms:modified>
</cp:coreProperties>
</file>